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57" r:id="rId6"/>
    <p:sldId id="306" r:id="rId7"/>
    <p:sldId id="292" r:id="rId8"/>
    <p:sldId id="294" r:id="rId9"/>
    <p:sldId id="296" r:id="rId10"/>
    <p:sldId id="295" r:id="rId11"/>
    <p:sldId id="297" r:id="rId12"/>
    <p:sldId id="279" r:id="rId13"/>
    <p:sldId id="298" r:id="rId14"/>
    <p:sldId id="269" r:id="rId15"/>
    <p:sldId id="307" r:id="rId16"/>
    <p:sldId id="308" r:id="rId17"/>
    <p:sldId id="277" r:id="rId18"/>
    <p:sldId id="286" r:id="rId19"/>
    <p:sldId id="315" r:id="rId20"/>
    <p:sldId id="309" r:id="rId21"/>
    <p:sldId id="300" r:id="rId22"/>
    <p:sldId id="276" r:id="rId23"/>
    <p:sldId id="287" r:id="rId24"/>
    <p:sldId id="316" r:id="rId25"/>
    <p:sldId id="310" r:id="rId26"/>
    <p:sldId id="275" r:id="rId27"/>
    <p:sldId id="288" r:id="rId28"/>
    <p:sldId id="317" r:id="rId29"/>
    <p:sldId id="311" r:id="rId30"/>
    <p:sldId id="289" r:id="rId31"/>
    <p:sldId id="285" r:id="rId32"/>
    <p:sldId id="318" r:id="rId33"/>
    <p:sldId id="312" r:id="rId34"/>
    <p:sldId id="284" r:id="rId35"/>
    <p:sldId id="290" r:id="rId36"/>
    <p:sldId id="319" r:id="rId37"/>
    <p:sldId id="313" r:id="rId38"/>
    <p:sldId id="291" r:id="rId39"/>
    <p:sldId id="274" r:id="rId40"/>
    <p:sldId id="320" r:id="rId41"/>
    <p:sldId id="314" r:id="rId42"/>
    <p:sldId id="27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42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466" autoAdjust="0"/>
    <p:restoredTop sz="94700" autoAdjust="0"/>
  </p:normalViewPr>
  <p:slideViewPr>
    <p:cSldViewPr>
      <p:cViewPr>
        <p:scale>
          <a:sx n="100" d="100"/>
          <a:sy n="100" d="100"/>
        </p:scale>
        <p:origin x="-114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246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6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6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7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7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7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9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9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9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9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01" name="Rectangle 37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2502" name="Rectangle 3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5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25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505" name="Rectangle 4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5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25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50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bg1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14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indcipher.net/puzzle_pictures/0000/0002/ist2_366762-balanced-brass-scale.jpg?124879365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3276600" cy="3273552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</a:gradFill>
          <a:ln w="19050">
            <a:solidFill>
              <a:schemeClr val="accent6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0"/>
            </a:lightRig>
          </a:scene3d>
          <a:sp3d prstMaterial="dkEdge">
            <a:bevelT w="1270000" h="1270000"/>
            <a:bevelB w="1270000" h="1270000"/>
            <a:extrusionClr>
              <a:schemeClr val="bg1">
                <a:lumMod val="25000"/>
                <a:lumOff val="75000"/>
              </a:schemeClr>
            </a:extrusionClr>
            <a:contourClr>
              <a:schemeClr val="bg1">
                <a:lumMod val="25000"/>
                <a:lumOff val="75000"/>
              </a:schemeClr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447800" y="3581400"/>
            <a:ext cx="6136616" cy="6463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</a:rPr>
              <a:t>Prioritizing Agency Needs</a:t>
            </a:r>
            <a:endParaRPr lang="en-US" sz="36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8208" y="4495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</a:rPr>
              <a:t>Lakewood Resource &amp; Referral Center</a:t>
            </a:r>
          </a:p>
          <a:p>
            <a:pPr algn="ctr"/>
            <a:r>
              <a:rPr lang="en-US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</a:rPr>
              <a:t>212 Second Street, Suite 204</a:t>
            </a:r>
          </a:p>
          <a:p>
            <a:pPr algn="ctr"/>
            <a:r>
              <a:rPr lang="en-US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</a:rPr>
              <a:t>Lakewood, New Jersey 08701</a:t>
            </a:r>
            <a:endParaRPr lang="en-US" b="1" dirty="0">
              <a:ln w="11430"/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The 80/20 Rule Revisite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543800" y="3505200"/>
            <a:ext cx="2032000" cy="2438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" name="Picture 9" descr="LRRC logo 200x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13170"/>
            <a:ext cx="1397000" cy="5448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the Framework Looks like</a:t>
            </a:r>
            <a:endParaRPr lang="en-US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The 80/20 Rule Revis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4" name="Picture 33" descr="Framework for Priority ppt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2667000"/>
            <a:ext cx="3505200" cy="3276599"/>
          </a:xfrm>
          <a:prstGeom prst="triangle">
            <a:avLst>
              <a:gd name="adj" fmla="val 5248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</p:spPr>
      </p:pic>
      <p:sp>
        <p:nvSpPr>
          <p:cNvPr id="43" name="Oval 42"/>
          <p:cNvSpPr/>
          <p:nvPr/>
        </p:nvSpPr>
        <p:spPr bwMode="auto">
          <a:xfrm rot="2071460">
            <a:off x="4839685" y="5590802"/>
            <a:ext cx="11430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0160000" h="762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normalizeH="0" baseline="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ahoma" pitchFamily="34" charset="0"/>
              </a:rPr>
              <a:t>Efficient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ahoma" pitchFamily="34" charset="0"/>
              </a:rPr>
              <a:t>Dependent</a:t>
            </a:r>
            <a:r>
              <a:rPr kumimoji="0" lang="en-US" sz="1000" i="0" u="none" strike="noStrike" normalizeH="0" baseline="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ahoma" pitchFamily="34" charset="0"/>
              </a:rPr>
              <a:t> Tasks</a:t>
            </a:r>
          </a:p>
        </p:txBody>
      </p:sp>
      <p:sp>
        <p:nvSpPr>
          <p:cNvPr id="44" name="Oval 43"/>
          <p:cNvSpPr/>
          <p:nvPr/>
        </p:nvSpPr>
        <p:spPr bwMode="auto">
          <a:xfrm rot="20996360">
            <a:off x="4343400" y="5105400"/>
            <a:ext cx="11430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0160000" h="762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normalizeH="0" baseline="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ahoma" pitchFamily="34" charset="0"/>
              </a:rPr>
              <a:t>Efficient Tasks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3886200" y="5638800"/>
            <a:ext cx="13716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0160000" h="762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normalizeH="0" baseline="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ahoma" pitchFamily="34" charset="0"/>
              </a:rPr>
              <a:t>Efficient Interdependent  Tasks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762000" y="2819400"/>
            <a:ext cx="2362200" cy="13716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Only 50% of Tasks will be accomplished</a:t>
            </a: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3657600" y="2819400"/>
            <a:ext cx="2362200" cy="13716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Their Characteristics Vary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6400800" y="2819400"/>
            <a:ext cx="2362200" cy="13716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Which Tasks take Precedence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28600" y="990600"/>
            <a:ext cx="1676400" cy="16002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Summing it up.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33400" y="2667000"/>
            <a:ext cx="830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2" name="Picture 30" descr="http://www.funny-potato.com/blog/wp-content/uploads/2008/10/work-overload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02574" y="1828800"/>
            <a:ext cx="3738852" cy="3733800"/>
          </a:xfrm>
          <a:prstGeom prst="ellips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1270000" h="1270000"/>
            <a:bevelB w="1270000" h="1270000"/>
          </a:sp3d>
        </p:spPr>
      </p:pic>
      <p:sp>
        <p:nvSpPr>
          <p:cNvPr id="22" name="Rectangle 21"/>
          <p:cNvSpPr/>
          <p:nvPr/>
        </p:nvSpPr>
        <p:spPr>
          <a:xfrm>
            <a:off x="1756966" y="914400"/>
            <a:ext cx="56300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Techniques for Prioritizing</a:t>
            </a:r>
            <a:endParaRPr lang="en-US" sz="3200" b="1" cap="none" spc="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80/20 Rule Revis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2" name="Right Arrow Callout 11"/>
          <p:cNvSpPr/>
          <p:nvPr/>
        </p:nvSpPr>
        <p:spPr bwMode="auto">
          <a:xfrm>
            <a:off x="1752600" y="1828800"/>
            <a:ext cx="1447800" cy="3810000"/>
          </a:xfrm>
          <a:prstGeom prst="rightArrowCallout">
            <a:avLst/>
          </a:prstGeom>
          <a:solidFill>
            <a:schemeClr val="tx1">
              <a:lumMod val="85000"/>
              <a:alpha val="7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normalizeH="0" baseline="0" dirty="0" smtClean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Six Techniques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581400" y="1524000"/>
            <a:ext cx="3733800" cy="609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bg1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bg1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635000"/>
            <a:bevelB w="1016000" h="1016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Pareto Principle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81400" y="2270760"/>
            <a:ext cx="3733800" cy="609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bg1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bg1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635000"/>
            <a:bevelB w="1016000" h="1016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Covey’s Quadrants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581400" y="3017520"/>
            <a:ext cx="3733800" cy="609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bg1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bg1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635000"/>
            <a:bevelB w="1016000" h="1016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Paired Comparison Matrix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3764280"/>
            <a:ext cx="3733800" cy="609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bg1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bg1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635000"/>
            <a:bevelB w="1016000" h="1016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Action Priority Matrix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581400" y="4511040"/>
            <a:ext cx="3733800" cy="609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bg1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bg1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635000"/>
            <a:bevelB w="1016000" h="1016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Carver Matrix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581400" y="5257800"/>
            <a:ext cx="3733800" cy="609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10000"/>
                  <a:lumOff val="90000"/>
                  <a:shade val="30000"/>
                  <a:satMod val="115000"/>
                </a:schemeClr>
              </a:gs>
              <a:gs pos="50000">
                <a:schemeClr val="bg1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bg1">
                  <a:lumMod val="10000"/>
                  <a:lumOff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635000"/>
            <a:bevelB w="1016000" h="1016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Triage</a:t>
            </a:r>
          </a:p>
        </p:txBody>
      </p:sp>
      <p:sp>
        <p:nvSpPr>
          <p:cNvPr id="11" name="Trapezoid 10"/>
          <p:cNvSpPr/>
          <p:nvPr/>
        </p:nvSpPr>
        <p:spPr>
          <a:xfrm>
            <a:off x="1600200" y="685800"/>
            <a:ext cx="5943600" cy="685800"/>
          </a:xfrm>
          <a:prstGeom prst="trapezoid">
            <a:avLst>
              <a:gd name="adj" fmla="val 43056"/>
            </a:avLst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Prioritize…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80/20 Rule Revis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6564" name="Picture 4" descr="Vilfredo Pare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560320"/>
            <a:ext cx="1524000" cy="1867647"/>
          </a:xfrm>
          <a:prstGeom prst="ellips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1016000" h="1016000"/>
            <a:bevelB w="1016000" h="1016000"/>
          </a:sp3d>
        </p:spPr>
      </p:pic>
      <p:grpSp>
        <p:nvGrpSpPr>
          <p:cNvPr id="5" name="Group 11"/>
          <p:cNvGrpSpPr/>
          <p:nvPr/>
        </p:nvGrpSpPr>
        <p:grpSpPr>
          <a:xfrm>
            <a:off x="3810000" y="2133600"/>
            <a:ext cx="3657600" cy="1143000"/>
            <a:chOff x="2781300" y="2362200"/>
            <a:chExt cx="3657600" cy="1143000"/>
          </a:xfrm>
          <a:effectLst/>
        </p:grpSpPr>
        <p:sp>
          <p:nvSpPr>
            <p:cNvPr id="10" name="Oval 9"/>
            <p:cNvSpPr/>
            <p:nvPr/>
          </p:nvSpPr>
          <p:spPr bwMode="auto">
            <a:xfrm>
              <a:off x="2781300" y="23622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38500" y="2590800"/>
              <a:ext cx="2614818" cy="7386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80% of the Italian Wealth </a:t>
              </a:r>
            </a:p>
            <a:p>
              <a:pPr algn="ctr"/>
              <a:r>
                <a:rPr lang="en-US" sz="1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was distributed to </a:t>
              </a:r>
            </a:p>
            <a:p>
              <a:pPr algn="ctr"/>
              <a:r>
                <a:rPr lang="en-US" sz="1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20% of the Population</a:t>
              </a:r>
              <a:endParaRPr lang="en-US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3810000" y="3429000"/>
            <a:ext cx="3657600" cy="1143000"/>
            <a:chOff x="2781300" y="3581400"/>
            <a:chExt cx="3657600" cy="114300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Oval 10"/>
            <p:cNvSpPr/>
            <p:nvPr/>
          </p:nvSpPr>
          <p:spPr bwMode="auto">
            <a:xfrm>
              <a:off x="2781300" y="35814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886200"/>
              <a:ext cx="337464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Unequal distribution of efforts </a:t>
              </a:r>
            </a:p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as they relate to impact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81200" y="4495800"/>
            <a:ext cx="14879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unstler Script" pitchFamily="66" charset="0"/>
              </a:rPr>
              <a:t>Vilfredo Pareto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unstler Script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00200" y="1295400"/>
            <a:ext cx="5943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Pareto Principle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Pareto Principle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Vilfredo Pareto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1371600"/>
            <a:ext cx="868680" cy="1097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The 80/20 Rule Revis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10" name="Group 9"/>
          <p:cNvGrpSpPr/>
          <p:nvPr/>
        </p:nvGrpSpPr>
        <p:grpSpPr>
          <a:xfrm>
            <a:off x="2743200" y="2971800"/>
            <a:ext cx="1676400" cy="2667000"/>
            <a:chOff x="1066800" y="2971800"/>
            <a:chExt cx="2514600" cy="35052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Flowchart: Alternate Process 7"/>
            <p:cNvSpPr/>
            <p:nvPr/>
          </p:nvSpPr>
          <p:spPr bwMode="auto">
            <a:xfrm>
              <a:off x="1066800" y="2971800"/>
              <a:ext cx="2514600" cy="3505200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635000" h="635000"/>
              <a:bevelB w="635000" h="635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ahoma" pitchFamily="34" charset="0"/>
                </a:rPr>
                <a:t>Produce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ahoma" pitchFamily="34" charset="0"/>
                </a:rPr>
                <a:t>80%</a:t>
              </a:r>
              <a:r>
                <a:rPr kumimoji="0" lang="en-US" sz="1600" b="1" i="0" u="none" strike="noStrike" normalizeH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ahoma" pitchFamily="34" charset="0"/>
                </a:rPr>
                <a:t> of the Peas </a:t>
              </a:r>
              <a:endParaRPr kumimoji="0" lang="en-US" sz="16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</p:txBody>
        </p:sp>
        <p:pic>
          <p:nvPicPr>
            <p:cNvPr id="29698" name="Picture 2" descr="http://t1.gstatic.com/images?q=tbn:ANd9GcS3cE6_XWovHp5lca3RupC-nZY9y-cmjcrwVQWT1PpTJ-VL_8JdD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4173583"/>
              <a:ext cx="2152650" cy="2124075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softEdge rad="317500"/>
            </a:effectLst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</p:pic>
      </p:grpSp>
      <p:grpSp>
        <p:nvGrpSpPr>
          <p:cNvPr id="11" name="Group 10"/>
          <p:cNvGrpSpPr/>
          <p:nvPr/>
        </p:nvGrpSpPr>
        <p:grpSpPr>
          <a:xfrm>
            <a:off x="533400" y="2971800"/>
            <a:ext cx="1676400" cy="2667000"/>
            <a:chOff x="4343400" y="2971800"/>
            <a:chExt cx="2514600" cy="35052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" name="Flowchart: Alternate Process 8"/>
            <p:cNvSpPr/>
            <p:nvPr/>
          </p:nvSpPr>
          <p:spPr bwMode="auto">
            <a:xfrm>
              <a:off x="4343400" y="2971800"/>
              <a:ext cx="2514600" cy="3505200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635000" h="635000"/>
              <a:bevelB w="635000" h="635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normalizeH="0" baseline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ahoma" pitchFamily="34" charset="0"/>
                </a:rPr>
                <a:t>20% of the Pods</a:t>
              </a:r>
            </a:p>
          </p:txBody>
        </p:sp>
        <p:pic>
          <p:nvPicPr>
            <p:cNvPr id="29700" name="Picture 4" descr="http://chocolateandzucchini.com/archives/images/peapod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57700" y="4474029"/>
              <a:ext cx="2391008" cy="1581151"/>
            </a:xfrm>
            <a:prstGeom prst="ellipse">
              <a:avLst/>
            </a:prstGeom>
            <a:noFill/>
            <a:ln>
              <a:noFill/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p:spPr>
        </p:pic>
      </p:grpSp>
      <p:grpSp>
        <p:nvGrpSpPr>
          <p:cNvPr id="17" name="Group 16"/>
          <p:cNvGrpSpPr/>
          <p:nvPr/>
        </p:nvGrpSpPr>
        <p:grpSpPr>
          <a:xfrm>
            <a:off x="1828800" y="1371600"/>
            <a:ext cx="3276601" cy="1066800"/>
            <a:chOff x="1371600" y="1371600"/>
            <a:chExt cx="2286000" cy="762000"/>
          </a:xfrm>
          <a:scene3d>
            <a:camera prst="orthographicFront"/>
            <a:lightRig rig="threePt" dir="t"/>
          </a:scene3d>
        </p:grpSpPr>
        <p:sp>
          <p:nvSpPr>
            <p:cNvPr id="18" name="Oval 17"/>
            <p:cNvSpPr/>
            <p:nvPr/>
          </p:nvSpPr>
          <p:spPr bwMode="auto">
            <a:xfrm>
              <a:off x="1371600" y="1371600"/>
              <a:ext cx="2286000" cy="762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p3d extrusionH="1016000" prstMaterial="matte">
              <a:bevelT w="1016000" h="1016000"/>
              <a:bevelB w="1016000" h="1016000"/>
              <a:extrusionClr>
                <a:schemeClr val="tx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62716" y="1589314"/>
              <a:ext cx="1044785" cy="263809"/>
            </a:xfrm>
            <a:prstGeom prst="rect">
              <a:avLst/>
            </a:prstGeom>
            <a:noFill/>
            <a:sp3d extrusionH="1016000" prstMaterial="matte">
              <a:bevelT w="1016000" h="1016000"/>
              <a:bevelB w="1016000" h="10160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80/20 Rule</a:t>
              </a:r>
              <a:endPara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0" name="Rounded Rectangle 19"/>
          <p:cNvSpPr/>
          <p:nvPr/>
        </p:nvSpPr>
        <p:spPr bwMode="auto">
          <a:xfrm>
            <a:off x="5867400" y="3733800"/>
            <a:ext cx="2819400" cy="10668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Unequal distribution</a:t>
            </a:r>
            <a:r>
              <a:rPr kumimoji="0" lang="en-US" sz="1400" b="1" i="0" u="none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of results as they correlate to efforts</a:t>
            </a: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724400" y="4114800"/>
            <a:ext cx="838200" cy="304800"/>
          </a:xfrm>
          <a:prstGeom prst="right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81000" y="2743200"/>
            <a:ext cx="830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Pareto Principle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Vilfredo Pareto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1371600"/>
            <a:ext cx="868680" cy="1097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The 80/20 Rule Revis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Flowchart: Alternate Process 6"/>
          <p:cNvSpPr/>
          <p:nvPr/>
        </p:nvSpPr>
        <p:spPr bwMode="auto">
          <a:xfrm>
            <a:off x="1828800" y="1524000"/>
            <a:ext cx="2743200" cy="8382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0" h="635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20% of the input creates 80% of the result</a:t>
            </a: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1828800" y="2590800"/>
            <a:ext cx="2743200" cy="8382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0" h="635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20% of the Donors donate 80% of the Donations</a:t>
            </a: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1828800" y="3581400"/>
            <a:ext cx="2743200" cy="8382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0" h="635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20% of the customers create 80% of the revenue</a:t>
            </a: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1828800" y="4648200"/>
            <a:ext cx="2743200" cy="8382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0" h="635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20% of the features cause 80% of the usage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5181600" y="1600200"/>
            <a:ext cx="838200" cy="3733800"/>
          </a:xfrm>
          <a:prstGeom prst="rightBrace">
            <a:avLst>
              <a:gd name="adj1" fmla="val 38357"/>
              <a:gd name="adj2" fmla="val 50510"/>
            </a:avLst>
          </a:prstGeom>
          <a:solidFill>
            <a:schemeClr val="bg1">
              <a:lumMod val="10000"/>
              <a:lumOff val="90000"/>
              <a:alpha val="2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477000" y="2438400"/>
            <a:ext cx="2286000" cy="22860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Focus on the 20% that counts</a:t>
            </a:r>
          </a:p>
        </p:txBody>
      </p:sp>
      <p:sp>
        <p:nvSpPr>
          <p:cNvPr id="11" name="Right Arrow Callout 10"/>
          <p:cNvSpPr/>
          <p:nvPr/>
        </p:nvSpPr>
        <p:spPr bwMode="auto">
          <a:xfrm>
            <a:off x="228600" y="2819400"/>
            <a:ext cx="990600" cy="2667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25000"/>
              <a:lumOff val="75000"/>
              <a:alpha val="17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Other Areas 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80/20 Rule</a:t>
            </a:r>
            <a:endParaRPr kumimoji="0" lang="en-US" sz="1600" b="1" i="0" u="none" strike="noStrike" normalizeH="0" baseline="0" dirty="0" smtClean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snipRoundRect">
            <a:avLst>
              <a:gd name="adj1" fmla="val 50000"/>
              <a:gd name="adj2" fmla="val 50000"/>
            </a:avLst>
          </a:prstGeom>
          <a:effectLst>
            <a:softEdge rad="635000"/>
          </a:effectLst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Pareto Principle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8600" y="990600"/>
            <a:ext cx="1676400" cy="16002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Summing it up.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7440" y="13716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80/20 Rule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1840" y="23114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Uneven Distribution of efforts vs. Outputs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06240" y="32512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Identify the 20% that impacts most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20640" y="41910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Focus resources towards it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80/20 Rule Revis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172" name="Picture 4" descr="http://3.bp.blogspot.com/_F5Rp0dBMz14/TNswOwoWybI/AAAAAAAAFBY/8gi9ZirQuL4/s320/Stephen-Covey-Wisdom2.jpg"/>
          <p:cNvPicPr>
            <a:picLocks noChangeArrowheads="1"/>
          </p:cNvPicPr>
          <p:nvPr/>
        </p:nvPicPr>
        <p:blipFill>
          <a:blip r:embed="rId3" cstate="print"/>
          <a:srcRect r="42500"/>
          <a:stretch>
            <a:fillRect/>
          </a:stretch>
        </p:blipFill>
        <p:spPr bwMode="auto">
          <a:xfrm>
            <a:off x="1981200" y="2560320"/>
            <a:ext cx="1527048" cy="1866901"/>
          </a:xfrm>
          <a:prstGeom prst="round2DiagRect">
            <a:avLst>
              <a:gd name="adj1" fmla="val 33509"/>
              <a:gd name="adj2" fmla="val 0"/>
            </a:avLst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  <a:sp3d extrusionH="1016000" prstMaterial="softEdge">
            <a:bevelT w="2540000" h="762000"/>
            <a:bevelB w="635000" h="635000"/>
          </a:sp3d>
        </p:spPr>
      </p:pic>
      <p:grpSp>
        <p:nvGrpSpPr>
          <p:cNvPr id="5" name="Group 8"/>
          <p:cNvGrpSpPr/>
          <p:nvPr/>
        </p:nvGrpSpPr>
        <p:grpSpPr>
          <a:xfrm>
            <a:off x="3810000" y="2133600"/>
            <a:ext cx="3657600" cy="1143000"/>
            <a:chOff x="2819400" y="2362200"/>
            <a:chExt cx="3657600" cy="1143000"/>
          </a:xfrm>
          <a:effectLst/>
        </p:grpSpPr>
        <p:sp>
          <p:nvSpPr>
            <p:cNvPr id="10" name="Oval 9"/>
            <p:cNvSpPr/>
            <p:nvPr/>
          </p:nvSpPr>
          <p:spPr bwMode="auto">
            <a:xfrm>
              <a:off x="2819400" y="23622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2800" y="2667000"/>
              <a:ext cx="249619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Organize and Execute </a:t>
              </a:r>
            </a:p>
            <a:p>
              <a:pPr algn="ctr"/>
              <a:r>
                <a:rPr lang="en-US" sz="1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around Priorities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3810000" y="3429000"/>
            <a:ext cx="3657600" cy="1143000"/>
            <a:chOff x="2667000" y="2286000"/>
            <a:chExt cx="3657600" cy="114300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3" name="Oval 12"/>
            <p:cNvSpPr/>
            <p:nvPr/>
          </p:nvSpPr>
          <p:spPr bwMode="auto">
            <a:xfrm>
              <a:off x="2667000" y="22860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29000" y="2590800"/>
              <a:ext cx="227658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The Four quadrants </a:t>
              </a:r>
            </a:p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that all tasks fit into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64795" y="4495800"/>
            <a:ext cx="19207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unstler Script" pitchFamily="66" charset="0"/>
              </a:rPr>
              <a:t>Stephen R. Covey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unstler Script" pitchFamily="66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00200" y="1295400"/>
            <a:ext cx="5943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Covey’s Quadrant’s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Covey’s Quadrants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4" name="Picture 4" descr="http://www.academyofachievement.org/honorees/images/StephenCovey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2000" r="12000" b="12727"/>
          <a:stretch>
            <a:fillRect/>
          </a:stretch>
        </p:blipFill>
        <p:spPr bwMode="auto">
          <a:xfrm>
            <a:off x="457200" y="1371600"/>
            <a:ext cx="868680" cy="1097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2" descr="The 80/20 Rule Revis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1" name="Rounded Rectangle 20"/>
          <p:cNvSpPr/>
          <p:nvPr/>
        </p:nvSpPr>
        <p:spPr bwMode="auto">
          <a:xfrm>
            <a:off x="2057400" y="2667000"/>
            <a:ext cx="4419600" cy="3810000"/>
          </a:xfrm>
          <a:prstGeom prst="roundRect">
            <a:avLst/>
          </a:prstGeom>
          <a:solidFill>
            <a:schemeClr val="tx1">
              <a:lumMod val="95000"/>
              <a:alpha val="2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72000" y="4876800"/>
            <a:ext cx="1600200" cy="1371600"/>
            <a:chOff x="4572000" y="4876800"/>
            <a:chExt cx="1600200" cy="13716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572000" y="4876800"/>
              <a:ext cx="1600200" cy="1371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8200" y="5334000"/>
              <a:ext cx="1489510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Quadrant 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3276600"/>
            <a:ext cx="1600200" cy="1371600"/>
            <a:chOff x="4572000" y="3276600"/>
            <a:chExt cx="1600200" cy="13716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572000" y="3276600"/>
              <a:ext cx="1600200" cy="1371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48200" y="3733800"/>
              <a:ext cx="1489510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Quadrant 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19400" y="4876800"/>
            <a:ext cx="1600200" cy="1371600"/>
            <a:chOff x="2819400" y="4876800"/>
            <a:chExt cx="1600200" cy="13716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819400" y="4876800"/>
              <a:ext cx="1600200" cy="1371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5600" y="5334000"/>
              <a:ext cx="1489510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Quadrant 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19400" y="3276600"/>
            <a:ext cx="1600200" cy="1371600"/>
            <a:chOff x="2819400" y="3276600"/>
            <a:chExt cx="1600200" cy="13716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819400" y="3276600"/>
              <a:ext cx="1600200" cy="1371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5600" y="3733800"/>
              <a:ext cx="1489510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Quadrant 1</a:t>
              </a:r>
            </a:p>
          </p:txBody>
        </p:sp>
      </p:grpSp>
      <p:sp>
        <p:nvSpPr>
          <p:cNvPr id="23" name="Rounded Rectangle 22"/>
          <p:cNvSpPr/>
          <p:nvPr/>
        </p:nvSpPr>
        <p:spPr bwMode="auto">
          <a:xfrm>
            <a:off x="2819400" y="2895600"/>
            <a:ext cx="16002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Urgent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572000" y="2895600"/>
            <a:ext cx="16002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Not Urgent</a:t>
            </a:r>
          </a:p>
        </p:txBody>
      </p:sp>
      <p:sp>
        <p:nvSpPr>
          <p:cNvPr id="25" name="Rounded Rectangle 24"/>
          <p:cNvSpPr/>
          <p:nvPr/>
        </p:nvSpPr>
        <p:spPr bwMode="auto">
          <a:xfrm rot="16200000">
            <a:off x="1905000" y="3810000"/>
            <a:ext cx="13716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Important</a:t>
            </a:r>
          </a:p>
        </p:txBody>
      </p:sp>
      <p:sp>
        <p:nvSpPr>
          <p:cNvPr id="26" name="Rounded Rectangle 25"/>
          <p:cNvSpPr/>
          <p:nvPr/>
        </p:nvSpPr>
        <p:spPr bwMode="auto">
          <a:xfrm rot="16200000">
            <a:off x="1905000" y="5410200"/>
            <a:ext cx="13716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Not Important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819400" y="4724400"/>
            <a:ext cx="335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3009900" y="4762500"/>
            <a:ext cx="2971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2057400" y="1371600"/>
            <a:ext cx="3276601" cy="1066800"/>
            <a:chOff x="1371600" y="1371600"/>
            <a:chExt cx="2286000" cy="7620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2" name="Oval 31"/>
            <p:cNvSpPr/>
            <p:nvPr/>
          </p:nvSpPr>
          <p:spPr bwMode="auto">
            <a:xfrm>
              <a:off x="1371600" y="1371600"/>
              <a:ext cx="2286000" cy="762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extrusionH="635000" prstMaterial="matte">
              <a:bevelT w="635000" h="635000"/>
              <a:bevelB w="635000" h="635000"/>
              <a:extrusionClr>
                <a:schemeClr val="tx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31089" y="1589314"/>
              <a:ext cx="1890276" cy="2638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Important vs. Urgent</a:t>
              </a:r>
              <a:endPara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Covey’s Quadrants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4" name="Picture 4" descr="http://www.academyofachievement.org/honorees/images/StephenCovey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2000" r="12000" b="12727"/>
          <a:stretch>
            <a:fillRect/>
          </a:stretch>
        </p:blipFill>
        <p:spPr bwMode="auto">
          <a:xfrm>
            <a:off x="457200" y="1371600"/>
            <a:ext cx="868680" cy="1097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2" descr="The 80/20 Rule Revisite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7" name="Rounded Rectangle 26"/>
          <p:cNvSpPr/>
          <p:nvPr/>
        </p:nvSpPr>
        <p:spPr bwMode="auto">
          <a:xfrm>
            <a:off x="2057400" y="2667000"/>
            <a:ext cx="4419600" cy="3810000"/>
          </a:xfrm>
          <a:prstGeom prst="roundRect">
            <a:avLst/>
          </a:prstGeom>
          <a:solidFill>
            <a:schemeClr val="tx1">
              <a:lumMod val="95000"/>
              <a:alpha val="2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72000" y="4876800"/>
            <a:ext cx="1600200" cy="1371600"/>
            <a:chOff x="4572000" y="4876800"/>
            <a:chExt cx="1600200" cy="13716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4572000" y="4876800"/>
              <a:ext cx="1600200" cy="1371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48200" y="4953000"/>
              <a:ext cx="1489510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Quadrant 4</a:t>
              </a:r>
            </a:p>
          </p:txBody>
        </p:sp>
      </p:grpSp>
      <p:sp>
        <p:nvSpPr>
          <p:cNvPr id="29" name="Rounded Rectangle 28"/>
          <p:cNvSpPr/>
          <p:nvPr/>
        </p:nvSpPr>
        <p:spPr bwMode="auto">
          <a:xfrm>
            <a:off x="2819400" y="2895600"/>
            <a:ext cx="16002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Urgent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4572000" y="2895600"/>
            <a:ext cx="16002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Not Urgent</a:t>
            </a:r>
          </a:p>
        </p:txBody>
      </p:sp>
      <p:sp>
        <p:nvSpPr>
          <p:cNvPr id="31" name="Rounded Rectangle 30"/>
          <p:cNvSpPr/>
          <p:nvPr/>
        </p:nvSpPr>
        <p:spPr bwMode="auto">
          <a:xfrm rot="16200000">
            <a:off x="1905000" y="3810000"/>
            <a:ext cx="13716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Important</a:t>
            </a:r>
          </a:p>
        </p:txBody>
      </p:sp>
      <p:sp>
        <p:nvSpPr>
          <p:cNvPr id="32" name="Rounded Rectangle 31"/>
          <p:cNvSpPr/>
          <p:nvPr/>
        </p:nvSpPr>
        <p:spPr bwMode="auto">
          <a:xfrm rot="16200000">
            <a:off x="1905000" y="5410200"/>
            <a:ext cx="13716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Not Important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819400" y="4724400"/>
            <a:ext cx="335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3009900" y="4762500"/>
            <a:ext cx="2971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2819400" y="3276600"/>
            <a:ext cx="1600200" cy="1371600"/>
            <a:chOff x="2819400" y="3276600"/>
            <a:chExt cx="1600200" cy="13716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2819400" y="3276600"/>
              <a:ext cx="1600200" cy="1371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2895600" y="3352800"/>
              <a:ext cx="1489510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Quadrant 1</a:t>
              </a:r>
            </a:p>
          </p:txBody>
        </p:sp>
      </p:grpSp>
      <p:sp>
        <p:nvSpPr>
          <p:cNvPr id="49" name="Oval 48"/>
          <p:cNvSpPr/>
          <p:nvPr/>
        </p:nvSpPr>
        <p:spPr bwMode="auto">
          <a:xfrm>
            <a:off x="3044952" y="3810000"/>
            <a:ext cx="1295400" cy="381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ahoma" pitchFamily="34" charset="0"/>
              </a:rPr>
              <a:t>Crisis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819400" y="4876800"/>
            <a:ext cx="1600200" cy="1371600"/>
            <a:chOff x="2819400" y="4876800"/>
            <a:chExt cx="1600200" cy="13716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2819400" y="4876800"/>
              <a:ext cx="1600200" cy="1371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95600" y="4953000"/>
              <a:ext cx="1489510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Quadrant 3</a:t>
              </a:r>
            </a:p>
          </p:txBody>
        </p:sp>
      </p:grpSp>
      <p:sp>
        <p:nvSpPr>
          <p:cNvPr id="50" name="Oval 49"/>
          <p:cNvSpPr/>
          <p:nvPr/>
        </p:nvSpPr>
        <p:spPr bwMode="auto">
          <a:xfrm>
            <a:off x="2968752" y="5486400"/>
            <a:ext cx="1295400" cy="381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ahoma" pitchFamily="34" charset="0"/>
              </a:rPr>
              <a:t>Interruption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72000" y="3276600"/>
            <a:ext cx="1600200" cy="1371600"/>
            <a:chOff x="4572000" y="3276600"/>
            <a:chExt cx="1600200" cy="1371600"/>
          </a:xfrm>
        </p:grpSpPr>
        <p:sp>
          <p:nvSpPr>
            <p:cNvPr id="48" name="Rectangle 47"/>
            <p:cNvSpPr/>
            <p:nvPr/>
          </p:nvSpPr>
          <p:spPr bwMode="auto">
            <a:xfrm>
              <a:off x="4572000" y="3276600"/>
              <a:ext cx="1600200" cy="13716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48200" y="3352800"/>
              <a:ext cx="1489510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Quadrant 2</a:t>
              </a:r>
            </a:p>
          </p:txBody>
        </p:sp>
      </p:grpSp>
      <p:sp>
        <p:nvSpPr>
          <p:cNvPr id="51" name="Oval 50"/>
          <p:cNvSpPr/>
          <p:nvPr/>
        </p:nvSpPr>
        <p:spPr bwMode="auto">
          <a:xfrm>
            <a:off x="4797552" y="3810000"/>
            <a:ext cx="1219200" cy="381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ahoma" pitchFamily="34" charset="0"/>
              </a:rPr>
              <a:t>Prevention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4721352" y="5486400"/>
            <a:ext cx="1295400" cy="381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ahoma" pitchFamily="34" charset="0"/>
              </a:rPr>
              <a:t>Trivia</a:t>
            </a:r>
          </a:p>
        </p:txBody>
      </p:sp>
      <p:sp>
        <p:nvSpPr>
          <p:cNvPr id="53" name="Oval Callout 52"/>
          <p:cNvSpPr/>
          <p:nvPr/>
        </p:nvSpPr>
        <p:spPr bwMode="auto">
          <a:xfrm>
            <a:off x="6858000" y="1600200"/>
            <a:ext cx="1752600" cy="1905000"/>
          </a:xfrm>
          <a:prstGeom prst="wedgeEllipseCallout">
            <a:avLst>
              <a:gd name="adj1" fmla="val -95237"/>
              <a:gd name="adj2" fmla="val 68000"/>
            </a:avLst>
          </a:prstGeom>
          <a:solidFill>
            <a:schemeClr val="tx1">
              <a:lumMod val="85000"/>
              <a:alpha val="17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QII</a:t>
            </a:r>
            <a:r>
              <a:rPr kumimoji="0" lang="en-US" sz="1400" b="1" i="0" u="none" strike="noStrike" normalizeH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is allocated the highest priority</a:t>
            </a:r>
            <a:endParaRPr kumimoji="0" lang="en-US" sz="1400" b="1" i="0" u="none" strike="noStrike" normalizeH="0" baseline="0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4" name="Oval Callout 53"/>
          <p:cNvSpPr/>
          <p:nvPr/>
        </p:nvSpPr>
        <p:spPr bwMode="auto">
          <a:xfrm>
            <a:off x="228600" y="3962400"/>
            <a:ext cx="1752600" cy="1905000"/>
          </a:xfrm>
          <a:prstGeom prst="wedgeEllipseCallout">
            <a:avLst>
              <a:gd name="adj1" fmla="val 125415"/>
              <a:gd name="adj2" fmla="val -41500"/>
            </a:avLst>
          </a:prstGeom>
          <a:solidFill>
            <a:schemeClr val="tx1">
              <a:lumMod val="85000"/>
              <a:alpha val="17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QI gets taken care of First, But of Lower Priority than QII</a:t>
            </a:r>
          </a:p>
        </p:txBody>
      </p:sp>
      <p:sp>
        <p:nvSpPr>
          <p:cNvPr id="73" name="Rounded Rectangle 72"/>
          <p:cNvSpPr/>
          <p:nvPr/>
        </p:nvSpPr>
        <p:spPr bwMode="auto">
          <a:xfrm>
            <a:off x="2057400" y="1371600"/>
            <a:ext cx="4416552" cy="9144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What gets higher Priority?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1066800"/>
            <a:ext cx="5486400" cy="685800"/>
          </a:xfrm>
          <a:prstGeom prst="roundRect">
            <a:avLst>
              <a:gd name="adj" fmla="val 20833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Topics We’ll be Covering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Flowchart: Delay 7"/>
          <p:cNvSpPr/>
          <p:nvPr/>
        </p:nvSpPr>
        <p:spPr>
          <a:xfrm rot="10800000">
            <a:off x="1828800" y="1981200"/>
            <a:ext cx="1371600" cy="3962400"/>
          </a:xfrm>
          <a:prstGeom prst="flowChartDelay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Prioritizing Agency Needs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The 80/20 Rule Revisited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35000"/>
          </a:effectLst>
        </p:spPr>
      </p:pic>
      <p:grpSp>
        <p:nvGrpSpPr>
          <p:cNvPr id="17" name="Group 16"/>
          <p:cNvGrpSpPr/>
          <p:nvPr/>
        </p:nvGrpSpPr>
        <p:grpSpPr>
          <a:xfrm>
            <a:off x="3429000" y="1981200"/>
            <a:ext cx="3886200" cy="685800"/>
            <a:chOff x="3429000" y="1981200"/>
            <a:chExt cx="3886200" cy="685800"/>
          </a:xfrm>
        </p:grpSpPr>
        <p:sp>
          <p:nvSpPr>
            <p:cNvPr id="3" name="Rounded Rectangle 2"/>
            <p:cNvSpPr/>
            <p:nvPr/>
          </p:nvSpPr>
          <p:spPr>
            <a:xfrm>
              <a:off x="3429000" y="1981200"/>
              <a:ext cx="3886200" cy="685800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0" h="381000"/>
              <a:bevelB w="3810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Setting The Goals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1" name="Picture 10" descr="http://news.bbc.co.uk/media/images/46991000/jpg/_46991678_shard2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781800" y="2133600"/>
              <a:ext cx="456902" cy="304800"/>
            </a:xfrm>
            <a:prstGeom prst="ellipse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w="1016000" h="1016000"/>
              <a:bevelB w="1016000" h="1016000"/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3429000" y="2800350"/>
            <a:ext cx="3886200" cy="685800"/>
            <a:chOff x="3429000" y="2800350"/>
            <a:chExt cx="3886200" cy="685800"/>
          </a:xfrm>
        </p:grpSpPr>
        <p:sp>
          <p:nvSpPr>
            <p:cNvPr id="4" name="Rounded Rectangle 3"/>
            <p:cNvSpPr/>
            <p:nvPr/>
          </p:nvSpPr>
          <p:spPr>
            <a:xfrm>
              <a:off x="3429000" y="2800350"/>
              <a:ext cx="3886200" cy="685800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0" h="381000"/>
              <a:bevelB w="3810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Developing the Tasks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3" name="Picture 12" descr="http://news.bbc.co.uk/media/images/46991000/jpg/_46991678_shard2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781800" y="2971800"/>
              <a:ext cx="456902" cy="304800"/>
            </a:xfrm>
            <a:prstGeom prst="ellipse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w="1016000" h="1016000"/>
              <a:bevelB w="1016000" h="1016000"/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3429000" y="3619500"/>
            <a:ext cx="3886200" cy="685800"/>
            <a:chOff x="3429000" y="3619500"/>
            <a:chExt cx="3886200" cy="685800"/>
          </a:xfrm>
        </p:grpSpPr>
        <p:sp>
          <p:nvSpPr>
            <p:cNvPr id="5" name="Rounded Rectangle 4"/>
            <p:cNvSpPr/>
            <p:nvPr/>
          </p:nvSpPr>
          <p:spPr>
            <a:xfrm>
              <a:off x="3429000" y="3619500"/>
              <a:ext cx="3886200" cy="685800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0" h="381000"/>
              <a:bevelB w="3810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Categorizing the Tasks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4" name="Picture 13" descr="http://news.bbc.co.uk/media/images/46991000/jpg/_46991678_shard2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781800" y="3810000"/>
              <a:ext cx="456902" cy="304800"/>
            </a:xfrm>
            <a:prstGeom prst="ellipse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w="1016000" h="1016000"/>
              <a:bevelB w="1016000" h="1016000"/>
            </a:sp3d>
          </p:spPr>
        </p:pic>
      </p:grpSp>
      <p:grpSp>
        <p:nvGrpSpPr>
          <p:cNvPr id="20" name="Group 19"/>
          <p:cNvGrpSpPr/>
          <p:nvPr/>
        </p:nvGrpSpPr>
        <p:grpSpPr>
          <a:xfrm>
            <a:off x="3429000" y="4438650"/>
            <a:ext cx="3886200" cy="685800"/>
            <a:chOff x="3429000" y="4438650"/>
            <a:chExt cx="3886200" cy="685800"/>
          </a:xfrm>
        </p:grpSpPr>
        <p:sp>
          <p:nvSpPr>
            <p:cNvPr id="6" name="Rounded Rectangle 5"/>
            <p:cNvSpPr/>
            <p:nvPr/>
          </p:nvSpPr>
          <p:spPr>
            <a:xfrm>
              <a:off x="3429000" y="4438650"/>
              <a:ext cx="3886200" cy="685800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0" h="381000"/>
              <a:bevelB w="3810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The Impact of Time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5" name="Picture 14" descr="http://news.bbc.co.uk/media/images/46991000/jpg/_46991678_shard2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781800" y="4648200"/>
              <a:ext cx="456902" cy="304800"/>
            </a:xfrm>
            <a:prstGeom prst="ellipse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w="1016000" h="1016000"/>
              <a:bevelB w="1016000" h="1016000"/>
            </a:sp3d>
          </p:spPr>
        </p:pic>
      </p:grpSp>
      <p:grpSp>
        <p:nvGrpSpPr>
          <p:cNvPr id="22" name="Group 21"/>
          <p:cNvGrpSpPr/>
          <p:nvPr/>
        </p:nvGrpSpPr>
        <p:grpSpPr>
          <a:xfrm>
            <a:off x="3429000" y="5257800"/>
            <a:ext cx="3887025" cy="685800"/>
            <a:chOff x="3429000" y="5257800"/>
            <a:chExt cx="3887025" cy="685800"/>
          </a:xfrm>
        </p:grpSpPr>
        <p:sp>
          <p:nvSpPr>
            <p:cNvPr id="7" name="Rounded Rectangle 6"/>
            <p:cNvSpPr/>
            <p:nvPr/>
          </p:nvSpPr>
          <p:spPr>
            <a:xfrm>
              <a:off x="3429000" y="5257800"/>
              <a:ext cx="3886200" cy="685800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81000" h="381000"/>
              <a:bevelB w="3810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Prioritization Techniques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21" name="Picture 30" descr="http://www.funny-potato.com/blog/wp-content/uploads/2008/10/work-overload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705600" y="5257800"/>
              <a:ext cx="610425" cy="609600"/>
            </a:xfrm>
            <a:prstGeom prst="ellipse">
              <a:avLst/>
            </a:prstGeom>
            <a:noFill/>
            <a:effectLst>
              <a:softEdge rad="127000"/>
            </a:effec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Covey’s Quadrants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4" name="Picture 4" descr="http://www.academyofachievement.org/honorees/images/StephenCovey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2000" r="12000" b="12727"/>
          <a:stretch>
            <a:fillRect/>
          </a:stretch>
        </p:blipFill>
        <p:spPr bwMode="auto">
          <a:xfrm>
            <a:off x="457200" y="1371600"/>
            <a:ext cx="868680" cy="1097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2" descr="The 80/20 Rule Revis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1" name="Rounded Rectangle 20"/>
          <p:cNvSpPr/>
          <p:nvPr/>
        </p:nvSpPr>
        <p:spPr bwMode="auto">
          <a:xfrm>
            <a:off x="2057400" y="2670048"/>
            <a:ext cx="4419600" cy="3810000"/>
          </a:xfrm>
          <a:prstGeom prst="roundRect">
            <a:avLst/>
          </a:prstGeom>
          <a:solidFill>
            <a:schemeClr val="tx1">
              <a:lumMod val="95000"/>
              <a:alpha val="2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19400" y="3279648"/>
            <a:ext cx="1600200" cy="13716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19400" y="4879848"/>
            <a:ext cx="1600200" cy="13716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4879848"/>
            <a:ext cx="1600200" cy="13716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72000" y="3279648"/>
            <a:ext cx="1600200" cy="13716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4956048"/>
            <a:ext cx="148951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Quadrant 4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3355848"/>
            <a:ext cx="148951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Quadrant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4956048"/>
            <a:ext cx="148951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Quadrant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3355848"/>
            <a:ext cx="148951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Quadrant 1</a:t>
            </a:r>
          </a:p>
        </p:txBody>
      </p:sp>
      <p:pic>
        <p:nvPicPr>
          <p:cNvPr id="30722" name="Picture 2" descr="http://4.bp.blogspot.com/_BDqXMi2p5qc/TIiTmgnbogI/AAAAAAAAAgA/ecIu2p_ycGc/s1600/moon-rocks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95600" y="3660648"/>
            <a:ext cx="1453275" cy="990600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http://photoshopscrap.com/wp-content/uploads/pebbles-texture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724400" y="3660648"/>
            <a:ext cx="1371600" cy="965915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30726" name="Picture 6" descr="soft light brown sand on a beach, texture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19400" y="5260848"/>
            <a:ext cx="1554480" cy="914400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30728" name="Picture 8" descr="http://www.free-pictures-photos.com/water/water-uv5k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65432" b="60415"/>
          <a:stretch>
            <a:fillRect/>
          </a:stretch>
        </p:blipFill>
        <p:spPr bwMode="auto">
          <a:xfrm>
            <a:off x="4572000" y="5108448"/>
            <a:ext cx="1625600" cy="1219200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23" name="Rounded Rectangle 22"/>
          <p:cNvSpPr/>
          <p:nvPr/>
        </p:nvSpPr>
        <p:spPr bwMode="auto">
          <a:xfrm>
            <a:off x="2819400" y="2898648"/>
            <a:ext cx="16002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Urgent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572000" y="2898648"/>
            <a:ext cx="16002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Not Urgent</a:t>
            </a:r>
          </a:p>
        </p:txBody>
      </p:sp>
      <p:sp>
        <p:nvSpPr>
          <p:cNvPr id="25" name="Rounded Rectangle 24"/>
          <p:cNvSpPr/>
          <p:nvPr/>
        </p:nvSpPr>
        <p:spPr bwMode="auto">
          <a:xfrm rot="16200000">
            <a:off x="1905000" y="3813048"/>
            <a:ext cx="13716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Important</a:t>
            </a:r>
          </a:p>
        </p:txBody>
      </p:sp>
      <p:sp>
        <p:nvSpPr>
          <p:cNvPr id="26" name="Rounded Rectangle 25"/>
          <p:cNvSpPr/>
          <p:nvPr/>
        </p:nvSpPr>
        <p:spPr bwMode="auto">
          <a:xfrm rot="16200000">
            <a:off x="1905000" y="5413248"/>
            <a:ext cx="13716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Not Important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819400" y="4727448"/>
            <a:ext cx="335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3009900" y="4765548"/>
            <a:ext cx="2971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2057400" y="1295400"/>
            <a:ext cx="4416552" cy="1020314"/>
            <a:chOff x="2057400" y="1295400"/>
            <a:chExt cx="4416552" cy="1020314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2057400" y="1371600"/>
              <a:ext cx="4416552" cy="914400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tx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635000" h="635000"/>
              <a:bevelB w="635000" h="635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ahoma" pitchFamily="34" charset="0"/>
                </a:rPr>
                <a:t>What goes first?</a:t>
              </a:r>
            </a:p>
          </p:txBody>
        </p:sp>
        <p:pic>
          <p:nvPicPr>
            <p:cNvPr id="30730" name="Picture 10" descr="http://www.paranormalknowledge.com/articles/wp-content/uploads/2009/01/pickl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0200" y="1295400"/>
              <a:ext cx="914399" cy="10203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3" grpId="0" animBg="1"/>
      <p:bldP spid="14" grpId="0" animBg="1"/>
      <p:bldP spid="15" grpId="0" animBg="1"/>
      <p:bldP spid="8" grpId="0"/>
      <p:bldP spid="9" grpId="0"/>
      <p:bldP spid="10" grpId="0"/>
      <p:bldP spid="11" grpId="0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q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snipRoundRect">
            <a:avLst>
              <a:gd name="adj1" fmla="val 50000"/>
              <a:gd name="adj2" fmla="val 50000"/>
            </a:avLst>
          </a:prstGeom>
          <a:effectLst>
            <a:softEdge rad="635000"/>
          </a:effectLst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Covey’s Quadrants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8600" y="990600"/>
            <a:ext cx="1676400" cy="16002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Summing it up.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7440" y="13716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 Tasks fit into Four Quadrants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1840" y="23114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Priority is given to Quadrant II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06240" y="32512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Quadrant I gets immediate attention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20640" y="41910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Pickle Jar – Fill to Maximum Capacity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80/20 Rule Revis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146" name="Picture 2" descr="http://cache4.asset-cache.net/xc/50509345.jpg?v=1&amp;c=IWSAsset&amp;k=2&amp;d=E41C9FE5C4AA0A144C9EDEFBADB05EAEB1288A7C78D7D85A0BA48A0AE30F9115B01E70F2B326997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60320"/>
            <a:ext cx="1527048" cy="1865376"/>
          </a:xfrm>
          <a:prstGeom prst="ellips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1016000" h="1016000"/>
            <a:bevelB w="1016000" h="1016000"/>
          </a:sp3d>
        </p:spPr>
      </p:pic>
      <p:grpSp>
        <p:nvGrpSpPr>
          <p:cNvPr id="5" name="Group 4"/>
          <p:cNvGrpSpPr/>
          <p:nvPr/>
        </p:nvGrpSpPr>
        <p:grpSpPr>
          <a:xfrm>
            <a:off x="3810000" y="3200400"/>
            <a:ext cx="3657600" cy="914400"/>
            <a:chOff x="2743200" y="2362200"/>
            <a:chExt cx="3657600" cy="1143000"/>
          </a:xfrm>
          <a:effectLst/>
        </p:grpSpPr>
        <p:sp>
          <p:nvSpPr>
            <p:cNvPr id="6" name="Oval 5"/>
            <p:cNvSpPr/>
            <p:nvPr/>
          </p:nvSpPr>
          <p:spPr bwMode="auto">
            <a:xfrm>
              <a:off x="2743200" y="23622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4200" y="2743200"/>
              <a:ext cx="285366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Weighing Options in pairs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48100" y="2133600"/>
            <a:ext cx="3657600" cy="914400"/>
            <a:chOff x="2705100" y="2362200"/>
            <a:chExt cx="3657600" cy="1143000"/>
          </a:xfrm>
          <a:effectLst/>
        </p:grpSpPr>
        <p:sp>
          <p:nvSpPr>
            <p:cNvPr id="9" name="Oval 8"/>
            <p:cNvSpPr/>
            <p:nvPr/>
          </p:nvSpPr>
          <p:spPr bwMode="auto">
            <a:xfrm>
              <a:off x="2705100" y="23622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6600" y="2552700"/>
              <a:ext cx="258596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Law of </a:t>
              </a:r>
            </a:p>
            <a:p>
              <a:pPr algn="ctr"/>
              <a:r>
                <a:rPr lang="en-US" sz="1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Comparative Judgment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86200" y="4267200"/>
            <a:ext cx="3657600" cy="914400"/>
            <a:chOff x="2743200" y="2362200"/>
            <a:chExt cx="3657600" cy="114300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" name="Oval 11"/>
            <p:cNvSpPr/>
            <p:nvPr/>
          </p:nvSpPr>
          <p:spPr bwMode="auto">
            <a:xfrm>
              <a:off x="2743200" y="23622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19753" y="2552700"/>
              <a:ext cx="2797561" cy="7309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Identifying which option </a:t>
              </a:r>
            </a:p>
            <a:p>
              <a:pPr algn="ctr"/>
              <a:r>
                <a:rPr lang="en-US" sz="1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in the pair is preferred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860176" y="4495800"/>
            <a:ext cx="17299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unstler Script" pitchFamily="66" charset="0"/>
              </a:rPr>
              <a:t>L. L.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unstler Script" pitchFamily="66" charset="0"/>
              </a:rPr>
              <a:t>Thurstone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unstler Script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00200" y="1295400"/>
            <a:ext cx="5943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Paired Comparison Analysis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Paired Comparison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http://t2.gstatic.com/images?q=tbn:ANd9GcTTEgXc2jkWq4hatsy6JeqOj0cCzZcbfmXlLr4L-fw2W_kP6ZNJew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9543" y="1371600"/>
            <a:ext cx="868680" cy="1097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The 80/20 Rule Revis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8" name="Group 7"/>
          <p:cNvGrpSpPr/>
          <p:nvPr/>
        </p:nvGrpSpPr>
        <p:grpSpPr>
          <a:xfrm>
            <a:off x="1828800" y="1447800"/>
            <a:ext cx="3276601" cy="1066800"/>
            <a:chOff x="1371600" y="1371600"/>
            <a:chExt cx="2286000" cy="762000"/>
          </a:xfrm>
        </p:grpSpPr>
        <p:sp>
          <p:nvSpPr>
            <p:cNvPr id="9" name="Oval 8"/>
            <p:cNvSpPr/>
            <p:nvPr/>
          </p:nvSpPr>
          <p:spPr bwMode="auto">
            <a:xfrm>
              <a:off x="1371600" y="1371600"/>
              <a:ext cx="2286000" cy="762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extrusionH="635000" prstMaterial="matte">
              <a:bevelT w="635000" h="635000"/>
              <a:bevelB w="635000" h="635000"/>
              <a:extrusionClr>
                <a:schemeClr val="tx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smtClean="0">
                <a:ln w="1905"/>
                <a:solidFill>
                  <a:srgbClr val="C00000"/>
                </a:solidFill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50580" y="1643743"/>
              <a:ext cx="1874618" cy="2198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 smtClean="0">
                  <a:ln w="1905"/>
                  <a:solidFill>
                    <a:srgbClr val="C00000"/>
                  </a:solidFill>
                </a:rPr>
                <a:t>Paired Comparison Analysis</a:t>
              </a:r>
              <a:endParaRPr lang="en-US" sz="1400" b="1" dirty="0">
                <a:ln w="1905"/>
                <a:solidFill>
                  <a:srgbClr val="C0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81600" y="3581400"/>
            <a:ext cx="3352800" cy="1219200"/>
            <a:chOff x="2514600" y="3200400"/>
            <a:chExt cx="3352800" cy="1219200"/>
          </a:xfrm>
          <a:solidFill>
            <a:schemeClr val="tx1">
              <a:lumMod val="85000"/>
              <a:alpha val="53000"/>
            </a:schemeClr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2514600" y="3200400"/>
              <a:ext cx="3352800" cy="12192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14600" y="3505200"/>
              <a:ext cx="838200" cy="3048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 w="1905"/>
                  <a:solidFill>
                    <a:srgbClr val="C00000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514600" y="4114800"/>
              <a:ext cx="838200" cy="3048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 w="1905"/>
                  <a:solidFill>
                    <a:srgbClr val="C00000"/>
                  </a:solidFill>
                  <a:latin typeface="Tahoma" pitchFamily="34" charset="0"/>
                </a:rPr>
                <a:t>C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3810000"/>
              <a:ext cx="838200" cy="3048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 w="1905"/>
                  <a:solidFill>
                    <a:srgbClr val="C00000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352800" y="3200400"/>
              <a:ext cx="838200" cy="3048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 w="1905"/>
                  <a:solidFill>
                    <a:srgbClr val="C00000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191000" y="3200400"/>
              <a:ext cx="838200" cy="3048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 w="1905"/>
                  <a:solidFill>
                    <a:srgbClr val="C00000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029200" y="3200400"/>
              <a:ext cx="838200" cy="3048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normalizeH="0" baseline="0" dirty="0" smtClean="0">
                  <a:ln w="1905"/>
                  <a:solidFill>
                    <a:srgbClr val="C00000"/>
                  </a:solidFill>
                  <a:latin typeface="Tahoma" pitchFamily="34" charset="0"/>
                </a:rPr>
                <a:t>C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2514600" y="3505200"/>
              <a:ext cx="3352800" cy="0"/>
            </a:xfrm>
            <a:prstGeom prst="line">
              <a:avLst/>
            </a:pr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2743200" y="3810000"/>
              <a:ext cx="1219200" cy="0"/>
            </a:xfrm>
            <a:prstGeom prst="line">
              <a:avLst/>
            </a:pr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2514600" y="3810000"/>
              <a:ext cx="3352800" cy="0"/>
            </a:xfrm>
            <a:prstGeom prst="line">
              <a:avLst/>
            </a:pr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2514600" y="4114800"/>
              <a:ext cx="3352800" cy="0"/>
            </a:xfrm>
            <a:prstGeom prst="line">
              <a:avLst/>
            </a:pr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514600" y="4419600"/>
              <a:ext cx="3352800" cy="0"/>
            </a:xfrm>
            <a:prstGeom prst="line">
              <a:avLst/>
            </a:pr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3581400" y="3810000"/>
              <a:ext cx="1219200" cy="0"/>
            </a:xfrm>
            <a:prstGeom prst="line">
              <a:avLst/>
            </a:pr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4419600" y="3810000"/>
              <a:ext cx="1219200" cy="0"/>
            </a:xfrm>
            <a:prstGeom prst="line">
              <a:avLst/>
            </a:pr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cxnSp>
      </p:grpSp>
      <p:sp>
        <p:nvSpPr>
          <p:cNvPr id="45" name="Rounded Rectangle 44"/>
          <p:cNvSpPr/>
          <p:nvPr/>
        </p:nvSpPr>
        <p:spPr bwMode="auto">
          <a:xfrm>
            <a:off x="533400" y="3581400"/>
            <a:ext cx="2971800" cy="3810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Listing The</a:t>
            </a:r>
            <a:r>
              <a:rPr kumimoji="0" lang="en-US" sz="1200" b="1" i="0" u="none" strike="noStrike" normalizeH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 Tasks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33400" y="4000500"/>
            <a:ext cx="2971800" cy="3810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Weighing them against each other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533400" y="4419600"/>
            <a:ext cx="2971800" cy="3810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latin typeface="Tahoma" pitchFamily="34" charset="0"/>
              </a:rPr>
              <a:t>Calculating the Task Values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609600" y="3352800"/>
            <a:ext cx="800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5400000">
            <a:off x="3619500" y="4152900"/>
            <a:ext cx="1600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e 80/20 Rule Revisited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4" name="Rounded Rectangle 33"/>
          <p:cNvSpPr/>
          <p:nvPr/>
        </p:nvSpPr>
        <p:spPr bwMode="auto">
          <a:xfrm>
            <a:off x="5867400" y="3505200"/>
            <a:ext cx="2819400" cy="2743200"/>
          </a:xfrm>
          <a:prstGeom prst="roundRect">
            <a:avLst>
              <a:gd name="adj" fmla="val 5209"/>
            </a:avLst>
          </a:prstGeom>
          <a:solidFill>
            <a:schemeClr val="bg1">
              <a:lumMod val="25000"/>
              <a:lumOff val="75000"/>
              <a:alpha val="2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2100000" algn="ctr">
              <a:schemeClr val="tx1">
                <a:lumMod val="65000"/>
                <a:alpha val="13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53" name="Rectangular Callout 52"/>
          <p:cNvSpPr/>
          <p:nvPr/>
        </p:nvSpPr>
        <p:spPr bwMode="auto">
          <a:xfrm>
            <a:off x="5943600" y="3581400"/>
            <a:ext cx="914400" cy="1219200"/>
          </a:xfrm>
          <a:prstGeom prst="wedgeRectCallout">
            <a:avLst>
              <a:gd name="adj1" fmla="val 122916"/>
              <a:gd name="adj2" fmla="val 67136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49" name="Rectangle 9"/>
          <p:cNvSpPr/>
          <p:nvPr/>
        </p:nvSpPr>
        <p:spPr bwMode="auto">
          <a:xfrm>
            <a:off x="228600" y="3505200"/>
            <a:ext cx="5257800" cy="2743200"/>
          </a:xfrm>
          <a:prstGeom prst="roundRect">
            <a:avLst>
              <a:gd name="adj" fmla="val 7738"/>
            </a:avLst>
          </a:prstGeom>
          <a:solidFill>
            <a:schemeClr val="bg2">
              <a:lumMod val="65000"/>
              <a:lumOff val="35000"/>
              <a:alpha val="4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Paired Comparison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http://t2.gstatic.com/images?q=tbn:ANd9GcTTEgXc2jkWq4hatsy6JeqOj0cCzZcbfmXlLr4L-fw2W_kP6ZNJew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9543" y="1371600"/>
            <a:ext cx="868680" cy="1097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/>
          <p:cNvSpPr/>
          <p:nvPr/>
        </p:nvSpPr>
        <p:spPr bwMode="auto">
          <a:xfrm>
            <a:off x="457199" y="4343401"/>
            <a:ext cx="1085850" cy="342901"/>
          </a:xfrm>
          <a:prstGeom prst="roundRect">
            <a:avLst/>
          </a:prstGeom>
          <a:solidFill>
            <a:schemeClr val="bg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Option A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199" y="5600701"/>
            <a:ext cx="1085850" cy="342901"/>
          </a:xfrm>
          <a:prstGeom prst="roundRect">
            <a:avLst/>
          </a:prstGeom>
          <a:solidFill>
            <a:schemeClr val="bg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Option C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199" y="4972051"/>
            <a:ext cx="1085850" cy="342901"/>
          </a:xfrm>
          <a:prstGeom prst="roundRect">
            <a:avLst/>
          </a:prstGeom>
          <a:solidFill>
            <a:schemeClr val="bg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Option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790699" y="3733800"/>
            <a:ext cx="990600" cy="342901"/>
          </a:xfrm>
          <a:prstGeom prst="roundRect">
            <a:avLst/>
          </a:prstGeom>
          <a:solidFill>
            <a:schemeClr val="bg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Option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28949" y="3733800"/>
            <a:ext cx="990600" cy="342901"/>
          </a:xfrm>
          <a:prstGeom prst="roundRect">
            <a:avLst/>
          </a:prstGeom>
          <a:solidFill>
            <a:schemeClr val="bg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Option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267199" y="3733800"/>
            <a:ext cx="990600" cy="342901"/>
          </a:xfrm>
          <a:prstGeom prst="roundRect">
            <a:avLst/>
          </a:prstGeom>
          <a:solidFill>
            <a:schemeClr val="bg1">
              <a:lumMod val="25000"/>
              <a:lumOff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Option C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000" y="4210050"/>
            <a:ext cx="4953000" cy="0"/>
          </a:xfrm>
          <a:prstGeom prst="line">
            <a:avLst/>
          </a:prstGeom>
          <a:solidFill>
            <a:schemeClr val="bg2">
              <a:lumMod val="65000"/>
              <a:lumOff val="35000"/>
              <a:alpha val="4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361950" y="4838700"/>
            <a:ext cx="2514600" cy="0"/>
          </a:xfrm>
          <a:prstGeom prst="line">
            <a:avLst/>
          </a:prstGeom>
          <a:solidFill>
            <a:schemeClr val="bg2">
              <a:lumMod val="65000"/>
              <a:lumOff val="35000"/>
              <a:alpha val="4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cxnSp>
        <p:nvCxnSpPr>
          <p:cNvPr id="19" name="Straight Connector 18"/>
          <p:cNvCxnSpPr/>
          <p:nvPr/>
        </p:nvCxnSpPr>
        <p:spPr bwMode="auto">
          <a:xfrm>
            <a:off x="381000" y="4838700"/>
            <a:ext cx="4953000" cy="0"/>
          </a:xfrm>
          <a:prstGeom prst="line">
            <a:avLst/>
          </a:prstGeom>
          <a:solidFill>
            <a:schemeClr val="bg2">
              <a:lumMod val="65000"/>
              <a:lumOff val="35000"/>
              <a:alpha val="4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cxnSp>
        <p:nvCxnSpPr>
          <p:cNvPr id="20" name="Straight Connector 19"/>
          <p:cNvCxnSpPr/>
          <p:nvPr/>
        </p:nvCxnSpPr>
        <p:spPr bwMode="auto">
          <a:xfrm>
            <a:off x="381000" y="5467350"/>
            <a:ext cx="4953000" cy="0"/>
          </a:xfrm>
          <a:prstGeom prst="line">
            <a:avLst/>
          </a:prstGeom>
          <a:solidFill>
            <a:schemeClr val="bg2">
              <a:lumMod val="65000"/>
              <a:lumOff val="35000"/>
              <a:alpha val="4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cxnSp>
        <p:nvCxnSpPr>
          <p:cNvPr id="21" name="Straight Connector 20"/>
          <p:cNvCxnSpPr/>
          <p:nvPr/>
        </p:nvCxnSpPr>
        <p:spPr bwMode="auto">
          <a:xfrm>
            <a:off x="381000" y="6096000"/>
            <a:ext cx="4953000" cy="0"/>
          </a:xfrm>
          <a:prstGeom prst="line">
            <a:avLst/>
          </a:prstGeom>
          <a:solidFill>
            <a:schemeClr val="bg2">
              <a:lumMod val="65000"/>
              <a:lumOff val="35000"/>
              <a:alpha val="4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1600200" y="4838700"/>
            <a:ext cx="2514600" cy="0"/>
          </a:xfrm>
          <a:prstGeom prst="line">
            <a:avLst/>
          </a:prstGeom>
          <a:solidFill>
            <a:schemeClr val="bg2">
              <a:lumMod val="65000"/>
              <a:lumOff val="35000"/>
              <a:alpha val="4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2838450" y="4838700"/>
            <a:ext cx="2514600" cy="0"/>
          </a:xfrm>
          <a:prstGeom prst="line">
            <a:avLst/>
          </a:prstGeom>
          <a:solidFill>
            <a:schemeClr val="bg2">
              <a:lumMod val="65000"/>
              <a:lumOff val="35000"/>
              <a:alpha val="4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sp>
        <p:nvSpPr>
          <p:cNvPr id="24" name="TextBox 23"/>
          <p:cNvSpPr txBox="1"/>
          <p:nvPr/>
        </p:nvSpPr>
        <p:spPr>
          <a:xfrm>
            <a:off x="3180522" y="4378712"/>
            <a:ext cx="5024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A3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2609" y="4378712"/>
            <a:ext cx="5024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C1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2609" y="5053361"/>
            <a:ext cx="5024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B2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676400" y="4343400"/>
            <a:ext cx="1076739" cy="384717"/>
          </a:xfrm>
          <a:prstGeom prst="roundRect">
            <a:avLst/>
          </a:prstGeom>
          <a:solidFill>
            <a:schemeClr val="bg1">
              <a:lumMod val="25000"/>
              <a:lumOff val="75000"/>
              <a:alpha val="4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1676400" y="4956717"/>
            <a:ext cx="1076739" cy="384717"/>
          </a:xfrm>
          <a:prstGeom prst="roundRect">
            <a:avLst/>
          </a:prstGeom>
          <a:solidFill>
            <a:schemeClr val="bg1">
              <a:lumMod val="25000"/>
              <a:lumOff val="75000"/>
              <a:alpha val="4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676400" y="5570034"/>
            <a:ext cx="1076739" cy="384717"/>
          </a:xfrm>
          <a:prstGeom prst="roundRect">
            <a:avLst/>
          </a:prstGeom>
          <a:solidFill>
            <a:schemeClr val="bg1">
              <a:lumMod val="25000"/>
              <a:lumOff val="75000"/>
              <a:alpha val="4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896704" y="4956717"/>
            <a:ext cx="1076739" cy="384717"/>
          </a:xfrm>
          <a:prstGeom prst="roundRect">
            <a:avLst/>
          </a:prstGeom>
          <a:solidFill>
            <a:schemeClr val="bg1">
              <a:lumMod val="25000"/>
              <a:lumOff val="75000"/>
              <a:alpha val="4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896704" y="5570034"/>
            <a:ext cx="1076739" cy="384717"/>
          </a:xfrm>
          <a:prstGeom prst="roundRect">
            <a:avLst/>
          </a:prstGeom>
          <a:solidFill>
            <a:schemeClr val="bg1">
              <a:lumMod val="25000"/>
              <a:lumOff val="75000"/>
              <a:alpha val="4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188791" y="5570034"/>
            <a:ext cx="1076739" cy="384717"/>
          </a:xfrm>
          <a:prstGeom prst="roundRect">
            <a:avLst/>
          </a:prstGeom>
          <a:solidFill>
            <a:schemeClr val="bg1">
              <a:lumMod val="25000"/>
              <a:lumOff val="75000"/>
              <a:alpha val="4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705600" y="4953000"/>
            <a:ext cx="1905000" cy="1219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3733800"/>
            <a:ext cx="8382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= 3  </a:t>
            </a:r>
          </a:p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 = 2</a:t>
            </a:r>
          </a:p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= 1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34200" y="5105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= 50%</a:t>
            </a:r>
          </a:p>
          <a:p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 = 33.5%</a:t>
            </a:r>
          </a:p>
          <a:p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= 16.5%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381000" y="3200400"/>
            <a:ext cx="830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5400000">
            <a:off x="4000500" y="45339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" name="Flowchart: Alternate Process 50"/>
          <p:cNvSpPr/>
          <p:nvPr/>
        </p:nvSpPr>
        <p:spPr bwMode="auto">
          <a:xfrm>
            <a:off x="381000" y="2743200"/>
            <a:ext cx="1600200" cy="3810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Values</a:t>
            </a:r>
          </a:p>
        </p:txBody>
      </p:sp>
      <p:sp>
        <p:nvSpPr>
          <p:cNvPr id="52" name="Flowchart: Alternate Process 51"/>
          <p:cNvSpPr/>
          <p:nvPr/>
        </p:nvSpPr>
        <p:spPr bwMode="auto">
          <a:xfrm>
            <a:off x="5867400" y="2743200"/>
            <a:ext cx="1600200" cy="3810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Scores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4076700" y="4838700"/>
            <a:ext cx="2514600" cy="0"/>
          </a:xfrm>
          <a:prstGeom prst="line">
            <a:avLst/>
          </a:prstGeom>
          <a:solidFill>
            <a:schemeClr val="bg2">
              <a:lumMod val="65000"/>
              <a:lumOff val="35000"/>
              <a:alpha val="4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-565404" y="5148072"/>
            <a:ext cx="18928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7391400" y="5105400"/>
            <a:ext cx="762000" cy="381000"/>
          </a:xfrm>
          <a:prstGeom prst="ellipse">
            <a:avLst/>
          </a:prstGeom>
          <a:solidFill>
            <a:schemeClr val="bg1">
              <a:alpha val="33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0" h="762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normalizeH="0" baseline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3" grpId="0" animBg="1"/>
      <p:bldP spid="49" grpId="0" animBg="1"/>
      <p:bldP spid="11" grpId="0" animBg="1"/>
      <p:bldP spid="12" grpId="0" animBg="1"/>
      <p:bldP spid="13" grpId="0" animBg="1"/>
      <p:bldP spid="14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5" grpId="0" animBg="1"/>
      <p:bldP spid="35" grpId="0"/>
      <p:bldP spid="38" grpId="0"/>
      <p:bldP spid="51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A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snipRoundRect">
            <a:avLst>
              <a:gd name="adj1" fmla="val 50000"/>
              <a:gd name="adj2" fmla="val 50000"/>
            </a:avLst>
          </a:prstGeom>
          <a:effectLst>
            <a:softEdge rad="635000"/>
          </a:effectLst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Paired Comparison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8600" y="990600"/>
            <a:ext cx="1676400" cy="16002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Summing it up.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7440" y="13716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Create a list of Tasks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1840" y="23114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Weigh Tasks against each other in Pairs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06240" y="32512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Assign Relative Values to Tasks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20640" y="41910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Focus on the Highest Value Tasks First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80/20 Rule Revis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122" name="Picture 2" descr="http://www.nist.gov/baldrige/about/images/Malcolm_Baldrige.jpg"/>
          <p:cNvPicPr>
            <a:picLocks noChangeArrowheads="1"/>
          </p:cNvPicPr>
          <p:nvPr/>
        </p:nvPicPr>
        <p:blipFill>
          <a:blip r:embed="rId3" cstate="print"/>
          <a:srcRect l="3571" r="3571"/>
          <a:stretch>
            <a:fillRect/>
          </a:stretch>
        </p:blipFill>
        <p:spPr bwMode="auto">
          <a:xfrm>
            <a:off x="1981200" y="2560320"/>
            <a:ext cx="1527048" cy="1865376"/>
          </a:xfrm>
          <a:prstGeom prst="ellips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1270000" h="1270000"/>
            <a:bevelB w="1016000" h="1016000"/>
          </a:sp3d>
        </p:spPr>
      </p:pic>
      <p:grpSp>
        <p:nvGrpSpPr>
          <p:cNvPr id="5" name="Group 4"/>
          <p:cNvGrpSpPr/>
          <p:nvPr/>
        </p:nvGrpSpPr>
        <p:grpSpPr>
          <a:xfrm>
            <a:off x="3810000" y="2130552"/>
            <a:ext cx="3657600" cy="1143000"/>
            <a:chOff x="2743200" y="2362200"/>
            <a:chExt cx="3657600" cy="1143000"/>
          </a:xfrm>
        </p:grpSpPr>
        <p:sp>
          <p:nvSpPr>
            <p:cNvPr id="6" name="Oval 5"/>
            <p:cNvSpPr/>
            <p:nvPr/>
          </p:nvSpPr>
          <p:spPr bwMode="auto">
            <a:xfrm>
              <a:off x="2743200" y="23622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09723" y="2667000"/>
              <a:ext cx="23823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Compares Priorities </a:t>
              </a:r>
            </a:p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across multiple areas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0" y="3425952"/>
            <a:ext cx="3657600" cy="1143000"/>
            <a:chOff x="2743200" y="2362200"/>
            <a:chExt cx="3657600" cy="114300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Oval 8"/>
            <p:cNvSpPr/>
            <p:nvPr/>
          </p:nvSpPr>
          <p:spPr bwMode="auto">
            <a:xfrm>
              <a:off x="2743200" y="23622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66311" y="2667000"/>
              <a:ext cx="346921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Categorizes Tasks as a tradeoff </a:t>
              </a:r>
            </a:p>
            <a:p>
              <a:pPr algn="ctr"/>
              <a:r>
                <a:rPr lang="en-US" sz="1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between effort and Impact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18498" y="4495800"/>
            <a:ext cx="1813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unstler Script" pitchFamily="66" charset="0"/>
              </a:rPr>
              <a:t>Malcolm </a:t>
            </a:r>
            <a:r>
              <a:rPr lang="en-US" sz="2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unstler Script" pitchFamily="66" charset="0"/>
              </a:rPr>
              <a:t>Baldrige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unstler Script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00200" y="1295400"/>
            <a:ext cx="5943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Action Priority Matrix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Action Priority Matrix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Malcolm_Baldrige phot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571" r="4192" b="15113"/>
          <a:stretch>
            <a:fillRect/>
          </a:stretch>
        </p:blipFill>
        <p:spPr bwMode="auto">
          <a:xfrm>
            <a:off x="457200" y="1371600"/>
            <a:ext cx="868680" cy="11099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The 80/20 Rule Revis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Rounded Rectangle 4"/>
          <p:cNvSpPr/>
          <p:nvPr/>
        </p:nvSpPr>
        <p:spPr bwMode="auto">
          <a:xfrm>
            <a:off x="2438400" y="1447800"/>
            <a:ext cx="3581400" cy="9144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Effort vs. Reward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800" y="2971800"/>
            <a:ext cx="76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1219200" y="3429000"/>
            <a:ext cx="2971800" cy="3810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921000" h="381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Listing The</a:t>
            </a:r>
            <a:r>
              <a:rPr kumimoji="0" lang="en-US" sz="1200" b="1" i="0" u="none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Tasks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219200" y="3848100"/>
            <a:ext cx="2971800" cy="3810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921000" h="381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Determining the Efforts</a:t>
            </a:r>
            <a:r>
              <a:rPr kumimoji="0" lang="en-US" sz="1200" b="1" i="0" u="none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and Impact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4267200"/>
            <a:ext cx="2971800" cy="3810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921000" h="381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Plotting it down on a graph</a:t>
            </a:r>
          </a:p>
        </p:txBody>
      </p:sp>
      <p:pic>
        <p:nvPicPr>
          <p:cNvPr id="35" name="Picture 34" descr="APM.png"/>
          <p:cNvPicPr>
            <a:picLocks noChangeAspect="1"/>
          </p:cNvPicPr>
          <p:nvPr/>
        </p:nvPicPr>
        <p:blipFill>
          <a:blip r:embed="rId4" cstate="print"/>
          <a:srcRect l="26846" t="38555"/>
          <a:stretch>
            <a:fillRect/>
          </a:stretch>
        </p:blipFill>
        <p:spPr>
          <a:xfrm>
            <a:off x="4724400" y="3048000"/>
            <a:ext cx="2362200" cy="1982275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 bwMode="auto">
          <a:xfrm rot="5400000">
            <a:off x="3238500" y="4076700"/>
            <a:ext cx="2209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2133600" y="2743200"/>
            <a:ext cx="4419600" cy="3810000"/>
          </a:xfrm>
          <a:prstGeom prst="roundRect">
            <a:avLst/>
          </a:prstGeom>
          <a:solidFill>
            <a:schemeClr val="tx1">
              <a:lumMod val="85000"/>
              <a:alpha val="2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Action Priority Matrix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Malcolm_Baldrige phot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571" r="4192" b="15113"/>
          <a:stretch>
            <a:fillRect/>
          </a:stretch>
        </p:blipFill>
        <p:spPr bwMode="auto">
          <a:xfrm>
            <a:off x="457200" y="1371600"/>
            <a:ext cx="868680" cy="11099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The 80/20 Rule Revis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10" name="Group 9"/>
          <p:cNvGrpSpPr/>
          <p:nvPr/>
        </p:nvGrpSpPr>
        <p:grpSpPr>
          <a:xfrm>
            <a:off x="1828800" y="1371600"/>
            <a:ext cx="3276601" cy="1066800"/>
            <a:chOff x="1371600" y="1371600"/>
            <a:chExt cx="2286000" cy="762000"/>
          </a:xfrm>
        </p:grpSpPr>
        <p:sp>
          <p:nvSpPr>
            <p:cNvPr id="11" name="Oval 10"/>
            <p:cNvSpPr/>
            <p:nvPr/>
          </p:nvSpPr>
          <p:spPr bwMode="auto">
            <a:xfrm>
              <a:off x="1371600" y="1371600"/>
              <a:ext cx="2286000" cy="762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extrusionH="635000" prstMaterial="matte">
              <a:bevelT w="635000" h="635000"/>
              <a:bevelB w="635000" h="635000"/>
              <a:extrusionClr>
                <a:schemeClr val="tx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31088" y="1589314"/>
              <a:ext cx="1940602" cy="2418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905"/>
                  <a:solidFill>
                    <a:schemeClr val="accent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High/Low, Effort/Impact</a:t>
              </a:r>
              <a:endParaRPr lang="en-US" sz="16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2" name="Rounded Rectangle 21"/>
          <p:cNvSpPr/>
          <p:nvPr/>
        </p:nvSpPr>
        <p:spPr bwMode="auto">
          <a:xfrm>
            <a:off x="3886200" y="6096000"/>
            <a:ext cx="1219200" cy="304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Effort</a:t>
            </a:r>
          </a:p>
        </p:txBody>
      </p:sp>
      <p:sp>
        <p:nvSpPr>
          <p:cNvPr id="23" name="Rounded Rectangle 22"/>
          <p:cNvSpPr/>
          <p:nvPr/>
        </p:nvSpPr>
        <p:spPr bwMode="auto">
          <a:xfrm rot="16200000">
            <a:off x="1905000" y="4343400"/>
            <a:ext cx="1219200" cy="304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Impact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743200" y="3048000"/>
            <a:ext cx="3505200" cy="2971800"/>
            <a:chOff x="2514600" y="3048000"/>
            <a:chExt cx="3505200" cy="2971800"/>
          </a:xfrm>
        </p:grpSpPr>
        <p:cxnSp>
          <p:nvCxnSpPr>
            <p:cNvPr id="71" name="Straight Connector 70"/>
            <p:cNvCxnSpPr/>
            <p:nvPr/>
          </p:nvCxnSpPr>
          <p:spPr bwMode="auto">
            <a:xfrm rot="5400000">
              <a:off x="1028700" y="4533900"/>
              <a:ext cx="29718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2514600" y="6019800"/>
              <a:ext cx="3505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2514600" y="3378200"/>
              <a:ext cx="3505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2514600" y="3048000"/>
              <a:ext cx="3505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2514600" y="3708400"/>
              <a:ext cx="3505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2514600" y="4038600"/>
              <a:ext cx="3505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2514600" y="4368800"/>
              <a:ext cx="3505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2514600" y="4699000"/>
              <a:ext cx="3505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2514600" y="5029200"/>
              <a:ext cx="3505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2514600" y="5359400"/>
              <a:ext cx="3505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2514600" y="5689600"/>
              <a:ext cx="3505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5400000" flipH="1" flipV="1">
              <a:off x="1418167" y="4533900"/>
              <a:ext cx="2971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rot="5400000" flipH="1" flipV="1">
              <a:off x="2586568" y="4533900"/>
              <a:ext cx="2971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5400000" flipH="1" flipV="1">
              <a:off x="2976035" y="4533900"/>
              <a:ext cx="2971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 flipH="1" flipV="1">
              <a:off x="3365502" y="4533900"/>
              <a:ext cx="2971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5400000" flipH="1" flipV="1">
              <a:off x="3754969" y="4533900"/>
              <a:ext cx="2971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5400000" flipH="1" flipV="1">
              <a:off x="4144436" y="4533900"/>
              <a:ext cx="2971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5400000" flipH="1" flipV="1">
              <a:off x="4533900" y="4533900"/>
              <a:ext cx="2971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rot="5400000" flipH="1" flipV="1">
              <a:off x="1807634" y="4533900"/>
              <a:ext cx="2971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 flipH="1" flipV="1">
              <a:off x="2197101" y="4533900"/>
              <a:ext cx="2971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93" name="Straight Connector 92"/>
          <p:cNvCxnSpPr/>
          <p:nvPr/>
        </p:nvCxnSpPr>
        <p:spPr bwMode="auto">
          <a:xfrm rot="5400000" flipH="1" flipV="1">
            <a:off x="3009900" y="4533900"/>
            <a:ext cx="297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2743200" y="4495800"/>
            <a:ext cx="3505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96" name="Oval 95"/>
          <p:cNvSpPr/>
          <p:nvPr/>
        </p:nvSpPr>
        <p:spPr bwMode="auto">
          <a:xfrm>
            <a:off x="4191000" y="3200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971800" y="40386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5867400" y="3962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3505200" y="3886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733800" y="3505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971800" y="3200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5029200" y="3810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486400" y="3581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4876800" y="32766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4114800" y="3962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3124200" y="55626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4191000" y="5105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3352800" y="4953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3962400" y="46482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791200" y="47244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257800" y="5257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4953000" y="48768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7" name="Oval Callout 116"/>
          <p:cNvSpPr/>
          <p:nvPr/>
        </p:nvSpPr>
        <p:spPr bwMode="auto">
          <a:xfrm>
            <a:off x="2743200" y="2819400"/>
            <a:ext cx="1676400" cy="1600200"/>
          </a:xfrm>
          <a:prstGeom prst="wedgeEllipseCallout">
            <a:avLst>
              <a:gd name="adj1" fmla="val -134469"/>
              <a:gd name="adj2" fmla="val 3571"/>
            </a:avLst>
          </a:prstGeom>
          <a:solidFill>
            <a:schemeClr val="accent3">
              <a:lumMod val="20000"/>
              <a:lumOff val="80000"/>
              <a:alpha val="25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u="none" strike="noStrike" normalizeH="0" baseline="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5" name="Oval Callout 114"/>
          <p:cNvSpPr/>
          <p:nvPr/>
        </p:nvSpPr>
        <p:spPr bwMode="auto">
          <a:xfrm>
            <a:off x="4572000" y="2819400"/>
            <a:ext cx="1676400" cy="1600200"/>
          </a:xfrm>
          <a:prstGeom prst="wedgeEllipseCallout">
            <a:avLst>
              <a:gd name="adj1" fmla="val 123485"/>
              <a:gd name="adj2" fmla="val 0"/>
            </a:avLst>
          </a:prstGeom>
          <a:solidFill>
            <a:schemeClr val="accent3">
              <a:lumMod val="20000"/>
              <a:lumOff val="80000"/>
              <a:alpha val="25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8" name="Oval Callout 117"/>
          <p:cNvSpPr/>
          <p:nvPr/>
        </p:nvSpPr>
        <p:spPr bwMode="auto">
          <a:xfrm>
            <a:off x="4572000" y="4495800"/>
            <a:ext cx="1676400" cy="1600200"/>
          </a:xfrm>
          <a:prstGeom prst="wedgeEllipseCallout">
            <a:avLst>
              <a:gd name="adj1" fmla="val 126895"/>
              <a:gd name="adj2" fmla="val 1190"/>
            </a:avLst>
          </a:prstGeom>
          <a:solidFill>
            <a:schemeClr val="accent3">
              <a:lumMod val="20000"/>
              <a:lumOff val="80000"/>
              <a:alpha val="25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9" name="Oval Callout 118"/>
          <p:cNvSpPr/>
          <p:nvPr/>
        </p:nvSpPr>
        <p:spPr bwMode="auto">
          <a:xfrm>
            <a:off x="2743200" y="4495800"/>
            <a:ext cx="1676400" cy="1600200"/>
          </a:xfrm>
          <a:prstGeom prst="wedgeEllipseCallout">
            <a:avLst>
              <a:gd name="adj1" fmla="val -132765"/>
              <a:gd name="adj2" fmla="val -5357"/>
            </a:avLst>
          </a:prstGeom>
          <a:solidFill>
            <a:schemeClr val="accent3">
              <a:lumMod val="20000"/>
              <a:lumOff val="80000"/>
              <a:alpha val="25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24" name="Flowchart: Alternate Process 123"/>
          <p:cNvSpPr/>
          <p:nvPr/>
        </p:nvSpPr>
        <p:spPr bwMode="auto">
          <a:xfrm>
            <a:off x="381000" y="3429000"/>
            <a:ext cx="1447800" cy="5334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High Impact, Low Effort</a:t>
            </a:r>
          </a:p>
        </p:txBody>
      </p:sp>
      <p:sp>
        <p:nvSpPr>
          <p:cNvPr id="121" name="Flowchart: Alternate Process 120"/>
          <p:cNvSpPr/>
          <p:nvPr/>
        </p:nvSpPr>
        <p:spPr bwMode="auto">
          <a:xfrm>
            <a:off x="7010400" y="3276600"/>
            <a:ext cx="1447800" cy="5334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High Impact, High Effort</a:t>
            </a:r>
          </a:p>
        </p:txBody>
      </p:sp>
      <p:sp>
        <p:nvSpPr>
          <p:cNvPr id="125" name="Flowchart: Alternate Process 124"/>
          <p:cNvSpPr/>
          <p:nvPr/>
        </p:nvSpPr>
        <p:spPr bwMode="auto">
          <a:xfrm>
            <a:off x="381000" y="4876800"/>
            <a:ext cx="1447800" cy="5334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Low Impact, Low Effort</a:t>
            </a:r>
          </a:p>
        </p:txBody>
      </p:sp>
      <p:sp>
        <p:nvSpPr>
          <p:cNvPr id="122" name="Flowchart: Alternate Process 121"/>
          <p:cNvSpPr/>
          <p:nvPr/>
        </p:nvSpPr>
        <p:spPr bwMode="auto">
          <a:xfrm>
            <a:off x="7086600" y="5029200"/>
            <a:ext cx="1447800" cy="5334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Low Impact, High Effort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228600" y="3124200"/>
            <a:ext cx="1752600" cy="1143000"/>
          </a:xfrm>
          <a:prstGeom prst="ellipse">
            <a:avLst/>
          </a:prstGeom>
          <a:solidFill>
            <a:schemeClr val="bg1">
              <a:alpha val="33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0" h="762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normalizeH="0" baseline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514600" y="6019800"/>
            <a:ext cx="240772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19800" y="6019800"/>
            <a:ext cx="296877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en-US" sz="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38400" y="2971800"/>
            <a:ext cx="296877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en-US" sz="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7" grpId="0" animBg="1"/>
      <p:bldP spid="115" grpId="0" animBg="1"/>
      <p:bldP spid="118" grpId="0" animBg="1"/>
      <p:bldP spid="119" grpId="0" animBg="1"/>
      <p:bldP spid="124" grpId="0" animBg="1"/>
      <p:bldP spid="121" grpId="0" animBg="1"/>
      <p:bldP spid="125" grpId="0" animBg="1"/>
      <p:bldP spid="122" grpId="0" animBg="1"/>
      <p:bldP spid="61" grpId="0" animBg="1"/>
      <p:bldP spid="63" grpId="0"/>
      <p:bldP spid="64" grpId="0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 matrix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snipRoundRect">
            <a:avLst>
              <a:gd name="adj1" fmla="val 50000"/>
              <a:gd name="adj2" fmla="val 50000"/>
            </a:avLst>
          </a:prstGeom>
          <a:effectLst>
            <a:softEdge rad="635000"/>
          </a:effectLst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Action Priority Matrix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8600" y="990600"/>
            <a:ext cx="1676400" cy="16002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Summing it up.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7440" y="13716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Plot Graph With Task’s Effort/Impact Level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1840" y="23114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Split Graph into Quarters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06240" y="32512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Focus First on </a:t>
            </a:r>
          </a:p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Low Effort/High Impact  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20640" y="41910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Low Priority to Low Impact Tasks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news.bbc.co.uk/media/images/46991000/jpg/_46991678_shard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00300" y="1980255"/>
            <a:ext cx="4343400" cy="2897491"/>
          </a:xfrm>
          <a:prstGeom prst="ellips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1270000" h="3175000"/>
            <a:bevelB w="1270000" h="1016000"/>
          </a:sp3d>
        </p:spPr>
      </p:pic>
      <p:sp>
        <p:nvSpPr>
          <p:cNvPr id="9" name="Rectangle 8"/>
          <p:cNvSpPr/>
          <p:nvPr/>
        </p:nvSpPr>
        <p:spPr>
          <a:xfrm>
            <a:off x="2870252" y="914400"/>
            <a:ext cx="3403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Framework</a:t>
            </a:r>
            <a:endParaRPr lang="en-US" sz="3200" b="1" cap="none" spc="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80/20 Rule Revis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098" name="Picture 2" descr="http://de.academic.ru/pictures/dewiki/115/socom.jp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560320"/>
            <a:ext cx="1545336" cy="1865376"/>
          </a:xfrm>
          <a:prstGeom prst="ellips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  <a:sp3d>
            <a:bevelT w="1270000" h="1270000"/>
          </a:sp3d>
        </p:spPr>
      </p:pic>
      <p:grpSp>
        <p:nvGrpSpPr>
          <p:cNvPr id="5" name="Group 5"/>
          <p:cNvGrpSpPr/>
          <p:nvPr/>
        </p:nvGrpSpPr>
        <p:grpSpPr>
          <a:xfrm>
            <a:off x="3810000" y="2133600"/>
            <a:ext cx="3657600" cy="1143000"/>
            <a:chOff x="2838450" y="2286000"/>
            <a:chExt cx="3657600" cy="1143000"/>
          </a:xfrm>
        </p:grpSpPr>
        <p:sp>
          <p:nvSpPr>
            <p:cNvPr id="7" name="Oval 6"/>
            <p:cNvSpPr/>
            <p:nvPr/>
          </p:nvSpPr>
          <p:spPr bwMode="auto">
            <a:xfrm>
              <a:off x="2838450" y="22860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54263" y="2590800"/>
              <a:ext cx="301396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Ranks Tasks against </a:t>
              </a:r>
            </a:p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each other Using 6 Criteria 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810000" y="3429000"/>
            <a:ext cx="3657600" cy="1143000"/>
            <a:chOff x="2762250" y="2286000"/>
            <a:chExt cx="3657600" cy="114300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Oval 9"/>
            <p:cNvSpPr/>
            <p:nvPr/>
          </p:nvSpPr>
          <p:spPr bwMode="auto">
            <a:xfrm>
              <a:off x="2762250" y="22860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19450" y="2590800"/>
              <a:ext cx="26853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Assists in the allocation </a:t>
              </a:r>
            </a:p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of limited resources 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17699" y="4495800"/>
            <a:ext cx="1814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unstler Script" pitchFamily="66" charset="0"/>
              </a:rPr>
              <a:t>Special Operations </a:t>
            </a:r>
          </a:p>
          <a:p>
            <a:pPr algn="ctr"/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unstler Script" pitchFamily="66" charset="0"/>
              </a:rPr>
              <a:t>Command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unstler Script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00200" y="1295400"/>
            <a:ext cx="5943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CARVER Matrix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CARVER Matrix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Special Operations Specops Army.sv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1371600"/>
            <a:ext cx="868680" cy="1097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The 80/20 Rule Revis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5" name="Group 4"/>
          <p:cNvGrpSpPr/>
          <p:nvPr/>
        </p:nvGrpSpPr>
        <p:grpSpPr>
          <a:xfrm>
            <a:off x="1828800" y="1295400"/>
            <a:ext cx="3276601" cy="1066800"/>
            <a:chOff x="1371600" y="1371600"/>
            <a:chExt cx="2286000" cy="762000"/>
          </a:xfrm>
        </p:grpSpPr>
        <p:sp>
          <p:nvSpPr>
            <p:cNvPr id="6" name="Oval 5"/>
            <p:cNvSpPr/>
            <p:nvPr/>
          </p:nvSpPr>
          <p:spPr bwMode="auto">
            <a:xfrm>
              <a:off x="1371600" y="1371600"/>
              <a:ext cx="2286000" cy="762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extrusionH="635000" prstMaterial="matte">
              <a:bevelT w="635000" h="635000"/>
              <a:bevelB w="635000" h="635000"/>
              <a:extrusionClr>
                <a:schemeClr val="tx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normalizeH="0" baseline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30458" y="1643743"/>
              <a:ext cx="714864" cy="2418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905"/>
                  <a:solidFill>
                    <a:schemeClr val="accent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CARVER</a:t>
              </a:r>
              <a:endParaRPr lang="en-US" sz="16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3048000" y="2895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3048000" y="3429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</a:t>
            </a:r>
            <a:endParaRPr kumimoji="0" lang="en-US" sz="1400" b="1" i="0" u="none" strike="noStrike" normalizeH="0" baseline="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048000" y="3962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R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3048000" y="5029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E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3048000" y="4495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V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3657600" y="28956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Critical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657600" y="34290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Accessible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3657600" y="39624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Return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3657600" y="44958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Vulnerable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657600" y="50292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Effects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048000" y="5562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3657600" y="55626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Recognizable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81000" y="2590800"/>
            <a:ext cx="8229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9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CARVER Matrix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Special Operations Specops Army.sv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1371600"/>
            <a:ext cx="868680" cy="1097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The 80/20 Rule Revis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2" name="Rounded Rectangle 71"/>
          <p:cNvSpPr/>
          <p:nvPr/>
        </p:nvSpPr>
        <p:spPr bwMode="auto">
          <a:xfrm>
            <a:off x="304800" y="3352800"/>
            <a:ext cx="8382000" cy="2971800"/>
          </a:xfrm>
          <a:prstGeom prst="roundRect">
            <a:avLst>
              <a:gd name="adj" fmla="val 7693"/>
            </a:avLst>
          </a:prstGeom>
          <a:solidFill>
            <a:schemeClr val="bg2">
              <a:lumMod val="75000"/>
              <a:lumOff val="25000"/>
              <a:alpha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866552" y="3505201"/>
            <a:ext cx="452535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976567" y="3505201"/>
            <a:ext cx="452535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086582" y="3505201"/>
            <a:ext cx="452535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V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306612" y="3505201"/>
            <a:ext cx="452535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196597" y="3505201"/>
            <a:ext cx="452535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R</a:t>
            </a:r>
            <a:endParaRPr kumimoji="0" lang="en-US" sz="1400" b="1" i="0" u="none" strike="noStrike" normalizeH="0" baseline="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16628" y="3505201"/>
            <a:ext cx="452535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" y="4114800"/>
            <a:ext cx="1659294" cy="3048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381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Option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57200" y="4552950"/>
            <a:ext cx="1659294" cy="3048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381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Option B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57200" y="4991100"/>
            <a:ext cx="1659294" cy="3048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381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Option C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" y="5867400"/>
            <a:ext cx="1659294" cy="3048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381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Option 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57200" y="5429250"/>
            <a:ext cx="1659294" cy="3048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381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Option D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rot="10800000">
            <a:off x="381000" y="4038600"/>
            <a:ext cx="80741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0800000">
            <a:off x="381000" y="4480560"/>
            <a:ext cx="80741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>
            <a:off x="381001" y="4922520"/>
            <a:ext cx="80741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0800000">
            <a:off x="381001" y="5364480"/>
            <a:ext cx="80741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0800000">
            <a:off x="381001" y="5806440"/>
            <a:ext cx="80741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>
            <a:off x="380224" y="6248400"/>
            <a:ext cx="80779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 flipH="1" flipV="1">
            <a:off x="856861" y="49149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 flipH="1" flipV="1">
            <a:off x="1761930" y="49149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 flipH="1" flipV="1">
            <a:off x="2666999" y="49149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 flipH="1" flipV="1">
            <a:off x="3572069" y="49149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 flipH="1" flipV="1">
            <a:off x="4477138" y="49149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 flipH="1" flipV="1">
            <a:off x="5382207" y="49149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 flipH="1" flipV="1">
            <a:off x="7124699" y="49149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 flipH="1" flipV="1">
            <a:off x="6134100" y="4914900"/>
            <a:ext cx="266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7543800" y="3505200"/>
            <a:ext cx="838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Total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 rot="5400000" flipH="1" flipV="1">
            <a:off x="-723900" y="5143500"/>
            <a:ext cx="2209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1460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8244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6636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3420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5028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9852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66360" y="411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514600" y="411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398520" y="411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82440" y="411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934200" y="411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50280" y="411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1460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9852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93420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28244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5028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166360" y="457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82440" y="586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34200" y="586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398520" y="586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50280" y="586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166360" y="586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14600" y="586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8244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5028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16636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93420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39852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1460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772400" y="411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en-US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772400" y="5867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</a:t>
            </a:r>
            <a:endParaRPr lang="en-US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772400" y="541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</a:t>
            </a:r>
            <a:endParaRPr lang="en-US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772400" y="4572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endParaRPr lang="en-US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724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</a:t>
            </a:r>
            <a:endParaRPr lang="en-US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1" name="Straight Connector 110"/>
          <p:cNvCxnSpPr/>
          <p:nvPr/>
        </p:nvCxnSpPr>
        <p:spPr bwMode="auto">
          <a:xfrm>
            <a:off x="457200" y="2895600"/>
            <a:ext cx="807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0" name="Oval 69"/>
          <p:cNvSpPr/>
          <p:nvPr/>
        </p:nvSpPr>
        <p:spPr bwMode="auto">
          <a:xfrm>
            <a:off x="7467600" y="4876800"/>
            <a:ext cx="990600" cy="533400"/>
          </a:xfrm>
          <a:prstGeom prst="ellipse">
            <a:avLst/>
          </a:prstGeom>
          <a:solidFill>
            <a:schemeClr val="accent2">
              <a:lumMod val="75000"/>
              <a:alpha val="7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0" h="762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normalizeH="0" baseline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6" grpId="0" animBg="1"/>
      <p:bldP spid="86" grpId="0"/>
      <p:bldP spid="88" grpId="0"/>
      <p:bldP spid="91" grpId="0"/>
      <p:bldP spid="96" grpId="0"/>
      <p:bldP spid="100" grpId="0"/>
      <p:bldP spid="101" grpId="0"/>
      <p:bldP spid="78" grpId="0"/>
      <p:bldP spid="79" grpId="0"/>
      <p:bldP spid="81" grpId="0"/>
      <p:bldP spid="82" grpId="0"/>
      <p:bldP spid="102" grpId="0"/>
      <p:bldP spid="103" grpId="0"/>
      <p:bldP spid="80" grpId="0"/>
      <p:bldP spid="89" grpId="0"/>
      <p:bldP spid="92" grpId="0"/>
      <p:bldP spid="93" grpId="0"/>
      <p:bldP spid="105" grpId="0"/>
      <p:bldP spid="107" grpId="0"/>
      <p:bldP spid="90" grpId="0"/>
      <p:bldP spid="94" grpId="0"/>
      <p:bldP spid="98" grpId="0"/>
      <p:bldP spid="99" grpId="0"/>
      <p:bldP spid="106" grpId="0"/>
      <p:bldP spid="109" grpId="0"/>
      <p:bldP spid="87" grpId="0"/>
      <p:bldP spid="95" grpId="0"/>
      <p:bldP spid="97" grpId="0"/>
      <p:bldP spid="104" grpId="0"/>
      <p:bldP spid="108" grpId="0"/>
      <p:bldP spid="110" grpId="0"/>
      <p:bldP spid="112" grpId="0"/>
      <p:bldP spid="113" grpId="0"/>
      <p:bldP spid="114" grpId="0"/>
      <p:bldP spid="115" grpId="0"/>
      <p:bldP spid="116" grpId="0"/>
      <p:bldP spid="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ver matrix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snipRoundRect">
            <a:avLst>
              <a:gd name="adj1" fmla="val 50000"/>
              <a:gd name="adj2" fmla="val 50000"/>
            </a:avLst>
          </a:prstGeom>
          <a:effectLst>
            <a:softEdge rad="635000"/>
          </a:effectLst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CARVER Matrix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8600" y="990600"/>
            <a:ext cx="1676400" cy="16002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Summing it up.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7440" y="13716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Rank Tasks For Each Perspective of CARVER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1840" y="23114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Tally up Overall Scores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06240" y="32512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Highest Score Gets Highest Priority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20640" y="41910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Lowest Score Gets Lowest Priority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80/20 Rule Revis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Rounded Rectangle 3"/>
          <p:cNvSpPr/>
          <p:nvPr/>
        </p:nvSpPr>
        <p:spPr>
          <a:xfrm>
            <a:off x="1621696" y="1295400"/>
            <a:ext cx="59436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Triage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" name="Group 4"/>
          <p:cNvGrpSpPr/>
          <p:nvPr/>
        </p:nvGrpSpPr>
        <p:grpSpPr>
          <a:xfrm>
            <a:off x="3831496" y="2130552"/>
            <a:ext cx="3657600" cy="1143000"/>
            <a:chOff x="2781300" y="2362200"/>
            <a:chExt cx="3657600" cy="1143000"/>
          </a:xfrm>
        </p:grpSpPr>
        <p:sp>
          <p:nvSpPr>
            <p:cNvPr id="6" name="Oval 5"/>
            <p:cNvSpPr/>
            <p:nvPr/>
          </p:nvSpPr>
          <p:spPr bwMode="auto">
            <a:xfrm>
              <a:off x="2781300" y="23622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74534" y="2746248"/>
              <a:ext cx="228620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Used to Prioritize in </a:t>
              </a:r>
            </a:p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Medical Crisis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831496" y="3425952"/>
            <a:ext cx="3657600" cy="1143000"/>
            <a:chOff x="2705100" y="2362200"/>
            <a:chExt cx="3657600" cy="114300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Oval 8"/>
            <p:cNvSpPr/>
            <p:nvPr/>
          </p:nvSpPr>
          <p:spPr bwMode="auto">
            <a:xfrm>
              <a:off x="2705100" y="2362200"/>
              <a:ext cx="3657600" cy="1143000"/>
            </a:xfrm>
            <a:prstGeom prst="ellipse">
              <a:avLst/>
            </a:prstGeom>
            <a:solidFill>
              <a:schemeClr val="bg1">
                <a:lumMod val="75000"/>
                <a:lumOff val="25000"/>
                <a:alpha val="58000"/>
              </a:schemeClr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82302" y="2667000"/>
              <a:ext cx="26372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 System for allocating </a:t>
              </a:r>
            </a:p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limited resources </a:t>
              </a:r>
              <a:endPara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 descr="http://upload.wikimedia.org/wikipedia/commons/thumb/4/4f/Anne-Louis_Girodet-Trioson_005.jpg/200px-Anne-Louis_Girodet-Trioson_005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696" y="2560320"/>
            <a:ext cx="1548029" cy="1865376"/>
          </a:xfrm>
          <a:prstGeom prst="ellips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  <a:sp3d>
            <a:bevelT w="1016000" h="1016000"/>
            <a:bevelB w="1016000" h="1016000"/>
          </a:sp3d>
        </p:spPr>
      </p:pic>
      <p:sp>
        <p:nvSpPr>
          <p:cNvPr id="12" name="Rectangle 11"/>
          <p:cNvSpPr/>
          <p:nvPr/>
        </p:nvSpPr>
        <p:spPr>
          <a:xfrm>
            <a:off x="1578705" y="4495800"/>
            <a:ext cx="23358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unstler Script" pitchFamily="66" charset="0"/>
              </a:rPr>
              <a:t>Dominique Jean </a:t>
            </a:r>
            <a:r>
              <a:rPr lang="en-US" sz="2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unstler Script" pitchFamily="66" charset="0"/>
              </a:rPr>
              <a:t>Larrey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unstler Script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 bwMode="auto">
          <a:xfrm>
            <a:off x="990600" y="3657600"/>
            <a:ext cx="7315200" cy="2133600"/>
          </a:xfrm>
          <a:prstGeom prst="roundRect">
            <a:avLst/>
          </a:prstGeom>
          <a:solidFill>
            <a:schemeClr val="bg1">
              <a:lumMod val="50000"/>
              <a:lumOff val="50000"/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Triage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http://upload.wikimedia.org/wikipedia/commons/thumb/4/4f/Anne-Louis_Girodet-Trioson_005.jpg/200px-Anne-Louis_Girodet-Trioson_005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1" y="1371600"/>
            <a:ext cx="868680" cy="1097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The 80/20 Rule Revis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Rounded Rectangle 5"/>
          <p:cNvSpPr/>
          <p:nvPr/>
        </p:nvSpPr>
        <p:spPr bwMode="auto">
          <a:xfrm>
            <a:off x="3429000" y="4343400"/>
            <a:ext cx="2438400" cy="304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54000"/>
                </a:schemeClr>
              </a:gs>
              <a:gs pos="50000">
                <a:schemeClr val="bg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Cannot Survive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29000" y="4724400"/>
            <a:ext cx="2438400" cy="3048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50000">
                <a:schemeClr val="bg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Will Only Survive with Help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429000" y="5105400"/>
            <a:ext cx="2438400" cy="304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Will Survive without Help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19800" y="4343400"/>
            <a:ext cx="1905000" cy="304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54000"/>
                </a:schemeClr>
              </a:gs>
              <a:gs pos="50000">
                <a:schemeClr val="bg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Ignore For Now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019800" y="4724400"/>
            <a:ext cx="1905000" cy="3048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50000">
                <a:schemeClr val="bg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Attend to Now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019800" y="5105400"/>
            <a:ext cx="1905000" cy="304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Ignore for now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600200" y="4343400"/>
            <a:ext cx="1676400" cy="304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54000"/>
                </a:schemeClr>
              </a:gs>
              <a:gs pos="50000">
                <a:schemeClr val="bg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Tier 1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600200" y="4724400"/>
            <a:ext cx="1676400" cy="3048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50000">
                <a:schemeClr val="bg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Tier 2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600200" y="5105400"/>
            <a:ext cx="1676400" cy="304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Tier 3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524000" y="4267200"/>
            <a:ext cx="6400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2781300" y="48387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5372100" y="48387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3124200" y="3886200"/>
            <a:ext cx="3352800" cy="3048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 Three Tier System for Crisis Management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8800" y="1447800"/>
            <a:ext cx="3276601" cy="1066800"/>
            <a:chOff x="1371600" y="1371600"/>
            <a:chExt cx="2286000" cy="762000"/>
          </a:xfrm>
        </p:grpSpPr>
        <p:sp>
          <p:nvSpPr>
            <p:cNvPr id="25" name="Oval 24"/>
            <p:cNvSpPr/>
            <p:nvPr/>
          </p:nvSpPr>
          <p:spPr bwMode="auto">
            <a:xfrm>
              <a:off x="1371600" y="1371600"/>
              <a:ext cx="2286000" cy="762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extrusionH="635000" prstMaterial="matte">
              <a:bevelT w="635000" h="635000"/>
              <a:bevelB w="635000" h="635000"/>
              <a:extrusionClr>
                <a:schemeClr val="tx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46674" y="1643743"/>
              <a:ext cx="682432" cy="2418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TRIAGE</a:t>
              </a:r>
              <a:endPara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 bwMode="auto">
          <a:xfrm>
            <a:off x="457200" y="3124200"/>
            <a:ext cx="830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Triage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http://upload.wikimedia.org/wikipedia/commons/thumb/4/4f/Anne-Louis_Girodet-Trioson_005.jpg/200px-Anne-Louis_Girodet-Trioson_005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1" y="1371600"/>
            <a:ext cx="868680" cy="1097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5" name="Group 4"/>
          <p:cNvGrpSpPr/>
          <p:nvPr/>
        </p:nvGrpSpPr>
        <p:grpSpPr>
          <a:xfrm>
            <a:off x="1828800" y="1447800"/>
            <a:ext cx="3276601" cy="1066800"/>
            <a:chOff x="1371600" y="1371600"/>
            <a:chExt cx="2286000" cy="762000"/>
          </a:xfrm>
        </p:grpSpPr>
        <p:sp>
          <p:nvSpPr>
            <p:cNvPr id="7" name="Oval 6"/>
            <p:cNvSpPr/>
            <p:nvPr/>
          </p:nvSpPr>
          <p:spPr bwMode="auto">
            <a:xfrm>
              <a:off x="1371600" y="1371600"/>
              <a:ext cx="2286000" cy="762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>
                <a:rot lat="0" lon="0" rev="5400000"/>
              </a:lightRig>
            </a:scene3d>
            <a:sp3d extrusionH="635000" prstMaterial="matte">
              <a:bevelT w="635000" h="635000"/>
              <a:bevelB w="635000" h="635000"/>
              <a:extrusionClr>
                <a:schemeClr val="tx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46674" y="1643743"/>
              <a:ext cx="682432" cy="2418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TRIAGE</a:t>
              </a:r>
              <a:endPara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228600" y="2895600"/>
            <a:ext cx="8686800" cy="2438400"/>
          </a:xfrm>
          <a:prstGeom prst="roundRect">
            <a:avLst/>
          </a:prstGeom>
          <a:solidFill>
            <a:schemeClr val="bg1">
              <a:lumMod val="50000"/>
              <a:lumOff val="50000"/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Picture 2" descr="The 80/20 Rule Revis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0" y="36576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cxnSp>
        <p:nvCxnSpPr>
          <p:cNvPr id="22" name="Straight Connector 21"/>
          <p:cNvCxnSpPr/>
          <p:nvPr/>
        </p:nvCxnSpPr>
        <p:spPr bwMode="auto">
          <a:xfrm>
            <a:off x="457200" y="3429000"/>
            <a:ext cx="830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657600" y="4343400"/>
            <a:ext cx="1828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50" name="Group 49"/>
          <p:cNvGrpSpPr/>
          <p:nvPr/>
        </p:nvGrpSpPr>
        <p:grpSpPr>
          <a:xfrm>
            <a:off x="4724400" y="3581400"/>
            <a:ext cx="3962400" cy="457200"/>
            <a:chOff x="4724400" y="3581400"/>
            <a:chExt cx="3962400" cy="4572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953000" y="3581400"/>
              <a:ext cx="3733800" cy="457200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254000" h="6350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ahoma" pitchFamily="34" charset="0"/>
                </a:rPr>
                <a:t>Available Resources inadequate to Impact</a:t>
              </a:r>
              <a:endPara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4724400" y="3810000"/>
              <a:ext cx="228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5" name="Rectangle 24"/>
          <p:cNvSpPr/>
          <p:nvPr/>
        </p:nvSpPr>
        <p:spPr bwMode="auto">
          <a:xfrm>
            <a:off x="4419600" y="3657600"/>
            <a:ext cx="304800" cy="304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419600" y="4191000"/>
            <a:ext cx="304800" cy="304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2</a:t>
            </a:r>
            <a:endParaRPr kumimoji="0" lang="en-US" sz="11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419600" y="4724400"/>
            <a:ext cx="304800" cy="304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3</a:t>
            </a:r>
            <a:endParaRPr kumimoji="0" lang="en-US" sz="11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57200" y="3581400"/>
            <a:ext cx="3962400" cy="457200"/>
            <a:chOff x="457200" y="3581400"/>
            <a:chExt cx="3962400" cy="4572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457200" y="3581400"/>
              <a:ext cx="3733800" cy="457200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254000" h="6350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ahoma" pitchFamily="34" charset="0"/>
                </a:rPr>
                <a:t>Available Resources inadequate to assist</a:t>
              </a:r>
              <a:endPara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4191000" y="3810000"/>
              <a:ext cx="228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724400" y="4114800"/>
            <a:ext cx="3962400" cy="457200"/>
            <a:chOff x="4724400" y="4114800"/>
            <a:chExt cx="3962400" cy="4572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4953000" y="4114800"/>
              <a:ext cx="3733800" cy="457200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254000" h="6350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ahoma" pitchFamily="34" charset="0"/>
                </a:rPr>
                <a:t>Available Resources able to Impact</a:t>
              </a:r>
              <a:endPara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4724400" y="4343400"/>
              <a:ext cx="228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>
            <a:off x="457200" y="4114800"/>
            <a:ext cx="3962400" cy="457200"/>
            <a:chOff x="457200" y="4114800"/>
            <a:chExt cx="3962400" cy="457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457200" y="4114800"/>
              <a:ext cx="3733800" cy="457200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254000" h="6350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ahoma" pitchFamily="34" charset="0"/>
                </a:rPr>
                <a:t>Available Resources able to assist</a:t>
              </a:r>
              <a:endPara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4191000" y="4343400"/>
              <a:ext cx="228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4724400" y="4648200"/>
            <a:ext cx="3962400" cy="457200"/>
            <a:chOff x="4724400" y="4648200"/>
            <a:chExt cx="3962400" cy="45720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4953000" y="4648200"/>
              <a:ext cx="3733800" cy="457200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254000" h="6350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ahoma" pitchFamily="34" charset="0"/>
                </a:rPr>
                <a:t>Available Resources Unnecessary to Impact</a:t>
              </a:r>
              <a:endPara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724400" y="4876800"/>
              <a:ext cx="228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57200" y="4648200"/>
            <a:ext cx="3962400" cy="457200"/>
            <a:chOff x="457200" y="4648200"/>
            <a:chExt cx="3962400" cy="4572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457200" y="4648200"/>
              <a:ext cx="3733800" cy="457200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254000" h="6350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ahoma" pitchFamily="34" charset="0"/>
                </a:rPr>
                <a:t>Available Resources Unnecessary to assist</a:t>
              </a:r>
              <a:endPara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4191000" y="4876800"/>
              <a:ext cx="228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1" name="Flowchart: Alternate Process 40"/>
          <p:cNvSpPr/>
          <p:nvPr/>
        </p:nvSpPr>
        <p:spPr bwMode="auto">
          <a:xfrm>
            <a:off x="457200" y="3124200"/>
            <a:ext cx="1600200" cy="3048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Medicine</a:t>
            </a:r>
          </a:p>
        </p:txBody>
      </p:sp>
      <p:sp>
        <p:nvSpPr>
          <p:cNvPr id="42" name="Flowchart: Alternate Process 41"/>
          <p:cNvSpPr/>
          <p:nvPr/>
        </p:nvSpPr>
        <p:spPr bwMode="auto">
          <a:xfrm>
            <a:off x="4572000" y="3124200"/>
            <a:ext cx="1600200" cy="304800"/>
          </a:xfrm>
          <a:prstGeom prst="flowChartAlternateProcess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Time Management</a:t>
            </a:r>
          </a:p>
        </p:txBody>
      </p:sp>
      <p:sp>
        <p:nvSpPr>
          <p:cNvPr id="45" name="Oval Callout 44"/>
          <p:cNvSpPr/>
          <p:nvPr/>
        </p:nvSpPr>
        <p:spPr bwMode="auto">
          <a:xfrm>
            <a:off x="1676400" y="6019800"/>
            <a:ext cx="2514600" cy="685800"/>
          </a:xfrm>
          <a:prstGeom prst="wedgeEllipseCallout">
            <a:avLst>
              <a:gd name="adj1" fmla="val 63258"/>
              <a:gd name="adj2" fmla="val -200000"/>
            </a:avLst>
          </a:prstGeom>
          <a:solidFill>
            <a:schemeClr val="bg1">
              <a:lumMod val="25000"/>
              <a:lumOff val="75000"/>
              <a:alpha val="26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normalizeH="0" baseline="0" dirty="0" smtClean="0">
              <a:ln w="1905"/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Gets Ignored</a:t>
            </a:r>
          </a:p>
        </p:txBody>
      </p:sp>
      <p:sp>
        <p:nvSpPr>
          <p:cNvPr id="46" name="Oval Callout 45"/>
          <p:cNvSpPr/>
          <p:nvPr/>
        </p:nvSpPr>
        <p:spPr bwMode="auto">
          <a:xfrm>
            <a:off x="4953000" y="5791200"/>
            <a:ext cx="2514600" cy="685800"/>
          </a:xfrm>
          <a:prstGeom prst="wedgeEllipseCallout">
            <a:avLst>
              <a:gd name="adj1" fmla="val -59849"/>
              <a:gd name="adj2" fmla="val -254167"/>
            </a:avLst>
          </a:prstGeom>
          <a:solidFill>
            <a:schemeClr val="bg1">
              <a:lumMod val="25000"/>
              <a:lumOff val="75000"/>
              <a:alpha val="26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Gets Highest Priority</a:t>
            </a:r>
          </a:p>
        </p:txBody>
      </p:sp>
      <p:sp>
        <p:nvSpPr>
          <p:cNvPr id="47" name="Oval Callout 46"/>
          <p:cNvSpPr/>
          <p:nvPr/>
        </p:nvSpPr>
        <p:spPr bwMode="auto">
          <a:xfrm>
            <a:off x="152400" y="5410200"/>
            <a:ext cx="2514600" cy="685800"/>
          </a:xfrm>
          <a:prstGeom prst="wedgeEllipseCallout">
            <a:avLst>
              <a:gd name="adj1" fmla="val 116667"/>
              <a:gd name="adj2" fmla="val -262501"/>
            </a:avLst>
          </a:prstGeom>
          <a:solidFill>
            <a:schemeClr val="bg1">
              <a:lumMod val="25000"/>
              <a:lumOff val="75000"/>
              <a:alpha val="26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normalizeH="0" baseline="0" dirty="0" smtClean="0">
              <a:ln w="1905"/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Gets Ignored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04800" y="2667000"/>
            <a:ext cx="8534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5" grpId="0" animBg="1"/>
      <p:bldP spid="33" grpId="0" animBg="1"/>
      <p:bldP spid="34" grpId="0" animBg="1"/>
      <p:bldP spid="41" grpId="0" animBg="1"/>
      <p:bldP spid="42" grpId="0" animBg="1"/>
      <p:bldP spid="45" grpId="0" animBg="1"/>
      <p:bldP spid="46" grpId="0" animBg="1"/>
      <p:bldP spid="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ge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snipRoundRect">
            <a:avLst>
              <a:gd name="adj1" fmla="val 16667"/>
              <a:gd name="adj2" fmla="val 50000"/>
            </a:avLst>
          </a:prstGeom>
          <a:effectLst>
            <a:softEdge rad="635000"/>
          </a:effectLst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Triage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8600" y="990600"/>
            <a:ext cx="1676400" cy="16002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Summing it up.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7440" y="13716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dkEdge">
            <a:bevelT w="254000" h="635000"/>
            <a:bevelB w="381000" h="381000"/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Used to Allocate Limited Resources 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1840" y="23114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Three Tiered System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06240" y="32512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Highest Priority assigned to tasks that can impact with available resources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20640" y="4191000"/>
            <a:ext cx="3886200" cy="685800"/>
          </a:xfrm>
          <a:prstGeom prst="roundRect">
            <a:avLst>
              <a:gd name="adj" fmla="val 50000"/>
            </a:avLst>
          </a:prstGeom>
          <a:solidFill>
            <a:schemeClr val="bg1">
              <a:lumMod val="10000"/>
              <a:lumOff val="9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 prstMaterial="dkEdge">
            <a:bevelT w="254000" h="635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Ignore all Others</a:t>
            </a:r>
            <a:endParaRPr lang="en-US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 bwMode="auto">
          <a:xfrm>
            <a:off x="1066800" y="1143000"/>
            <a:ext cx="2362200" cy="13716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The Framework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5791200" y="1143000"/>
            <a:ext cx="2362200" cy="13716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Prioritizing the Tasks</a:t>
            </a:r>
          </a:p>
        </p:txBody>
      </p:sp>
      <p:sp>
        <p:nvSpPr>
          <p:cNvPr id="12" name="Trapezoid 11"/>
          <p:cNvSpPr/>
          <p:nvPr/>
        </p:nvSpPr>
        <p:spPr>
          <a:xfrm>
            <a:off x="1600200" y="304800"/>
            <a:ext cx="5943600" cy="685800"/>
          </a:xfrm>
          <a:prstGeom prst="trapezoid">
            <a:avLst>
              <a:gd name="adj" fmla="val 43056"/>
            </a:avLst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Summing it all up….</a:t>
            </a:r>
            <a:endParaRPr lang="en-US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3505200"/>
            <a:ext cx="3733800" cy="457200"/>
          </a:xfrm>
          <a:prstGeom prst="roundRect">
            <a:avLst>
              <a:gd name="adj" fmla="val 47917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SMART Goals</a:t>
            </a: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1000" y="4038600"/>
            <a:ext cx="3733800" cy="4572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Efficient Tasks</a:t>
            </a: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1000" y="4572000"/>
            <a:ext cx="3733800" cy="4572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Categories of Tasks</a:t>
            </a: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81000" y="5105400"/>
            <a:ext cx="3733800" cy="4572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The Impact of Time</a:t>
            </a: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105400" y="2971800"/>
            <a:ext cx="3733800" cy="4572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Pareto Principle</a:t>
            </a: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105400" y="3505200"/>
            <a:ext cx="3733800" cy="4572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Covey’s Quadrants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105400" y="4038600"/>
            <a:ext cx="3733800" cy="4572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Paired Comparison Analysis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105400" y="4572000"/>
            <a:ext cx="3733800" cy="4572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Action Priority Matrix</a:t>
            </a: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105400" y="5105400"/>
            <a:ext cx="3733800" cy="4572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CARVER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105400" y="5638800"/>
            <a:ext cx="3733800" cy="4572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Triage</a:t>
            </a: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85800" y="2667000"/>
            <a:ext cx="807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12" grpId="0" animBg="1"/>
      <p:bldP spid="8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80/20 Rule Revis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Rectangle 3"/>
          <p:cNvSpPr/>
          <p:nvPr/>
        </p:nvSpPr>
        <p:spPr>
          <a:xfrm>
            <a:off x="2667000" y="1905000"/>
            <a:ext cx="4086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>
                  <a:solidFill>
                    <a:srgbClr val="C00000"/>
                  </a:solidFill>
                </a:ln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Thank You.</a:t>
            </a:r>
            <a:endParaRPr lang="en-US" sz="5400" b="1" i="1" cap="none" spc="0" dirty="0">
              <a:ln w="11430">
                <a:solidFill>
                  <a:srgbClr val="C00000"/>
                </a:solidFill>
              </a:ln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529087" y="3581400"/>
            <a:ext cx="2362200" cy="9144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381000" h="635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normalizeH="0" baseline="0" dirty="0" smtClean="0">
                <a:ln w="1905">
                  <a:solidFill>
                    <a:srgbClr val="C00000"/>
                  </a:solidFill>
                </a:ln>
                <a:solidFill>
                  <a:schemeClr val="bg1">
                    <a:lumMod val="10000"/>
                    <a:lumOff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Q&amp;A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590800" y="2971800"/>
            <a:ext cx="4191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reflection blurRad="6350" stA="52000" endA="300" endPos="35000" dir="5400000" sy="-100000" algn="bl" rotWithShape="0"/>
          </a:effectLst>
        </p:spPr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Framework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 bwMode="auto">
          <a:xfrm>
            <a:off x="4721412" y="2095500"/>
            <a:ext cx="1936376" cy="1143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Categorizing the Tasks</a:t>
            </a: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 bwMode="auto">
          <a:xfrm>
            <a:off x="2486212" y="2095500"/>
            <a:ext cx="1936376" cy="1143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Developing The Tasks</a:t>
            </a: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 bwMode="auto">
          <a:xfrm>
            <a:off x="251012" y="2095500"/>
            <a:ext cx="1936376" cy="1143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Setting The Goals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6956612" y="2095500"/>
            <a:ext cx="1936376" cy="1143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The Impact of Time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1089212" y="1295400"/>
            <a:ext cx="304800" cy="609600"/>
          </a:xfrm>
          <a:prstGeom prst="down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7794812" y="1295400"/>
            <a:ext cx="304800" cy="609600"/>
          </a:xfrm>
          <a:prstGeom prst="down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3324412" y="1295400"/>
            <a:ext cx="304800" cy="609600"/>
          </a:xfrm>
          <a:prstGeom prst="down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559612" y="1295400"/>
            <a:ext cx="304800" cy="609600"/>
          </a:xfrm>
          <a:prstGeom prst="down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0962" name="Picture 2" descr="http://www.charitywalksblog.com/wp-content/uploads/2009/09/smart-goal-set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89527"/>
            <a:ext cx="1548634" cy="1252330"/>
          </a:xfrm>
          <a:prstGeom prst="ellipse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317500"/>
          </a:effectLst>
        </p:spPr>
      </p:pic>
      <p:pic>
        <p:nvPicPr>
          <p:cNvPr id="40966" name="Picture 6" descr="http://www.dimensionsguide.com/wp-content/uploads/2009/11/Rubiks-Cube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605" y="3689328"/>
            <a:ext cx="1545374" cy="1252728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40972" name="Picture 12" descr="http://t1.gstatic.com/images?q=tbn:ANd9GcQYSsMaZwmUlP5e_wtC672HcHz4ofHTLn5dys--zAez5V46hP0ikQ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935654">
            <a:off x="7389255" y="3354450"/>
            <a:ext cx="1403105" cy="1876915"/>
          </a:xfrm>
          <a:prstGeom prst="ellipse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317500"/>
          </a:effectLst>
        </p:spPr>
      </p:pic>
      <p:pic>
        <p:nvPicPr>
          <p:cNvPr id="40974" name="Picture 14" descr="http://t3.gstatic.com/images?q=tbn:ANd9GcSxUmSDbwoxio1NHRUg4UJtlA9w9a5wgfvIoCXA9ooB6ioE7R62mA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3832" y="3689328"/>
            <a:ext cx="1545374" cy="1252728"/>
          </a:xfrm>
          <a:prstGeom prst="ellipse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The 80/20 Rule Revisited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35000"/>
          </a:effectLst>
        </p:spPr>
      </p:pic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Framework</a:t>
            </a:r>
            <a:endParaRPr lang="en-US" b="1" dirty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152400" y="1143000"/>
            <a:ext cx="1936376" cy="1143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400" b="1" i="0" u="none" strike="noStrike" normalizeH="0" baseline="0" dirty="0" smtClean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1" i="0" u="none" strike="noStrike" normalizeH="0" baseline="0" dirty="0" smtClean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Setting The Goals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normalizeH="0" baseline="0" dirty="0" smtClean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81000" y="2667000"/>
            <a:ext cx="838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1905000" y="38100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normalizeH="0" baseline="0" dirty="0" smtClean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Goals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152400" y="3276600"/>
            <a:ext cx="14478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Vision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3048000" y="3276600"/>
            <a:ext cx="14478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Mission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600200" y="5562600"/>
            <a:ext cx="14478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Values</a:t>
            </a:r>
          </a:p>
        </p:txBody>
      </p:sp>
      <p:cxnSp>
        <p:nvCxnSpPr>
          <p:cNvPr id="22" name="Straight Connector 21"/>
          <p:cNvCxnSpPr>
            <a:stCxn id="18" idx="6"/>
            <a:endCxn id="19" idx="2"/>
          </p:cNvCxnSpPr>
          <p:nvPr/>
        </p:nvCxnSpPr>
        <p:spPr bwMode="auto">
          <a:xfrm>
            <a:off x="1600200" y="3505200"/>
            <a:ext cx="1447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>
            <a:stCxn id="18" idx="4"/>
            <a:endCxn id="20" idx="0"/>
          </p:cNvCxnSpPr>
          <p:nvPr/>
        </p:nvCxnSpPr>
        <p:spPr bwMode="auto">
          <a:xfrm rot="16200000" flipH="1">
            <a:off x="685800" y="3924300"/>
            <a:ext cx="1828800" cy="144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>
            <a:stCxn id="19" idx="4"/>
            <a:endCxn id="20" idx="0"/>
          </p:cNvCxnSpPr>
          <p:nvPr/>
        </p:nvCxnSpPr>
        <p:spPr bwMode="auto">
          <a:xfrm rot="5400000">
            <a:off x="2133600" y="3924300"/>
            <a:ext cx="1828800" cy="144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2933700" y="4381500"/>
            <a:ext cx="3429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5334000" y="2895600"/>
            <a:ext cx="3200400" cy="4572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SMART Goals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334000" y="3505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334000" y="4038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M</a:t>
            </a:r>
            <a:endParaRPr kumimoji="0" lang="en-US" sz="1400" b="1" i="0" u="none" strike="noStrike" normalizeH="0" baseline="0" dirty="0" smtClean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334000" y="4572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5334000" y="5638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5334000" y="5105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889000" h="254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943600" y="35052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Specific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943600" y="40386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Measurable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5943600" y="45720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Attainable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5943600" y="51054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Realistic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943600" y="56388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Time Based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81000" y="2667000"/>
            <a:ext cx="304800" cy="3048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648200" y="2667000"/>
            <a:ext cx="304800" cy="3048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2</a:t>
            </a:r>
          </a:p>
        </p:txBody>
      </p:sp>
      <p:sp>
        <p:nvSpPr>
          <p:cNvPr id="40" name="Right Arrow 39"/>
          <p:cNvSpPr/>
          <p:nvPr/>
        </p:nvSpPr>
        <p:spPr bwMode="auto">
          <a:xfrm>
            <a:off x="2362200" y="1524000"/>
            <a:ext cx="1143000" cy="304800"/>
          </a:xfrm>
          <a:prstGeom prst="right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886200" y="1219200"/>
            <a:ext cx="2133600" cy="838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2 Points </a:t>
            </a:r>
            <a:endParaRPr kumimoji="0" lang="en-US" sz="1800" b="1" i="0" u="none" strike="noStrike" normalizeH="0" baseline="0" dirty="0" smtClean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16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Framework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152400" y="1143000"/>
            <a:ext cx="1936376" cy="1143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Developing the Tasks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pic>
        <p:nvPicPr>
          <p:cNvPr id="10" name="Picture 2" descr="The 80/20 Rule Revisited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635000"/>
          </a:effectLst>
        </p:spPr>
      </p:pic>
      <p:sp>
        <p:nvSpPr>
          <p:cNvPr id="8" name="Oval 7"/>
          <p:cNvSpPr/>
          <p:nvPr/>
        </p:nvSpPr>
        <p:spPr bwMode="auto">
          <a:xfrm>
            <a:off x="1257300" y="3352800"/>
            <a:ext cx="1066800" cy="838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What?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257300" y="4305300"/>
            <a:ext cx="1066800" cy="838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When?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257300" y="5257800"/>
            <a:ext cx="1066800" cy="838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Who?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552700" y="3352800"/>
            <a:ext cx="1066800" cy="862149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Where?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552700" y="4293325"/>
            <a:ext cx="1066800" cy="862149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Why?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2552700" y="5233851"/>
            <a:ext cx="1066800" cy="862149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How?</a:t>
            </a:r>
          </a:p>
        </p:txBody>
      </p:sp>
      <p:sp>
        <p:nvSpPr>
          <p:cNvPr id="19" name="Chevron 18"/>
          <p:cNvSpPr/>
          <p:nvPr/>
        </p:nvSpPr>
        <p:spPr bwMode="auto">
          <a:xfrm>
            <a:off x="4229100" y="3733800"/>
            <a:ext cx="457200" cy="1905000"/>
          </a:xfrm>
          <a:prstGeom prst="chevron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295900" y="4114800"/>
            <a:ext cx="2590800" cy="9906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0" h="508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Lowest Input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for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Maximum Output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81000" y="2667000"/>
            <a:ext cx="838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Right Arrow 21"/>
          <p:cNvSpPr/>
          <p:nvPr/>
        </p:nvSpPr>
        <p:spPr bwMode="auto">
          <a:xfrm>
            <a:off x="2362200" y="1524000"/>
            <a:ext cx="1143000" cy="304800"/>
          </a:xfrm>
          <a:prstGeom prst="rightArrow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886200" y="1219200"/>
            <a:ext cx="2209800" cy="8382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0" h="635000"/>
            <a:bevelB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6 Questions</a:t>
            </a:r>
            <a:endParaRPr kumimoji="0" lang="en-US" sz="18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  <p:bldP spid="9" grpId="1" animBg="1"/>
      <p:bldP spid="13" grpId="0" animBg="1"/>
      <p:bldP spid="15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Framework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152400" y="1143000"/>
            <a:ext cx="1936376" cy="1143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Categorize the Tasks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371600" y="2667000"/>
            <a:ext cx="1674089" cy="9906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Dependent Tasks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849373" y="2667000"/>
            <a:ext cx="1674089" cy="9906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Independent Tasks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6196736" y="2667000"/>
            <a:ext cx="1674089" cy="990600"/>
          </a:xfrm>
          <a:prstGeom prst="ellipse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Inter -dependent Tasks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447800" y="4114800"/>
            <a:ext cx="1657539" cy="20574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Determined by</a:t>
            </a:r>
            <a:r>
              <a:rPr kumimoji="0" lang="en-US" sz="1400" b="1" i="0" u="none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another Task</a:t>
            </a: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838481" y="4114800"/>
            <a:ext cx="1657539" cy="20574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Self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Sufficient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229161" y="4114800"/>
            <a:ext cx="1657539" cy="20574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Mutually Dependent 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81000" y="2514600"/>
            <a:ext cx="838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7890" name="Picture 2" descr="http://www.deviantart.com/download/121688542/Holding_hands_by_IandI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72C"/>
              </a:clrFrom>
              <a:clrTo>
                <a:srgbClr val="2827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0181" y="685800"/>
            <a:ext cx="2241535" cy="16002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Framework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152400" y="1143000"/>
            <a:ext cx="1936376" cy="1143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The</a:t>
            </a:r>
            <a:r>
              <a:rPr kumimoji="0" lang="en-US" sz="1400" b="1" i="0" u="none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Impact of Time</a:t>
            </a: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pic>
        <p:nvPicPr>
          <p:cNvPr id="4" name="Picture 2" descr="The 80/20 Rule Revisited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635000"/>
          </a:effectLst>
        </p:spPr>
      </p:pic>
      <p:sp>
        <p:nvSpPr>
          <p:cNvPr id="10" name="Oval 9"/>
          <p:cNvSpPr/>
          <p:nvPr/>
        </p:nvSpPr>
        <p:spPr bwMode="auto">
          <a:xfrm>
            <a:off x="914400" y="2743200"/>
            <a:ext cx="2667000" cy="12954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extrusionH="1016000"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 defined window</a:t>
            </a:r>
            <a:r>
              <a:rPr kumimoji="0" lang="en-US" sz="1200" b="1" i="0" u="none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of opportunity to accomplish Tasks</a:t>
            </a: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pic>
        <p:nvPicPr>
          <p:cNvPr id="36866" name="Picture 2" descr="http://maryt.files.wordpress.com/2008/07/superstock_143-322bbeach-beckoning-through-open-window-posters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4000" t="10667" r="14000" b="9333"/>
          <a:stretch>
            <a:fillRect/>
          </a:stretch>
        </p:blipFill>
        <p:spPr bwMode="auto">
          <a:xfrm>
            <a:off x="6400800" y="406400"/>
            <a:ext cx="2438400" cy="2032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7" name="Equal 16"/>
          <p:cNvSpPr/>
          <p:nvPr/>
        </p:nvSpPr>
        <p:spPr bwMode="auto">
          <a:xfrm>
            <a:off x="3886200" y="3200400"/>
            <a:ext cx="990600" cy="457200"/>
          </a:xfrm>
          <a:prstGeom prst="mathEqual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0" h="254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81600" y="2819400"/>
            <a:ext cx="2667000" cy="12954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extrusionH="1016000"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Not Everything can Get Done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381000" y="2590800"/>
            <a:ext cx="838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6870" name="Picture 6" descr="http://phoenix.fanster.com/files/2010/07/question-mark.jpg"/>
          <p:cNvPicPr>
            <a:picLocks noChangeAspect="1" noChangeArrowheads="1"/>
          </p:cNvPicPr>
          <p:nvPr/>
        </p:nvPicPr>
        <p:blipFill>
          <a:blip r:embed="rId4" cstate="print"/>
          <a:srcRect l="5556" r="1" b="4166"/>
          <a:stretch>
            <a:fillRect/>
          </a:stretch>
        </p:blipFill>
        <p:spPr bwMode="auto">
          <a:xfrm>
            <a:off x="1447800" y="4800600"/>
            <a:ext cx="1070113" cy="1447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635000" h="635000"/>
          </a:sp3d>
        </p:spPr>
      </p:pic>
      <p:pic>
        <p:nvPicPr>
          <p:cNvPr id="22" name="Picture 6" descr="http://phoenix.fanster.com/files/2010/07/question-mark.jpg"/>
          <p:cNvPicPr>
            <a:picLocks noChangeAspect="1" noChangeArrowheads="1"/>
          </p:cNvPicPr>
          <p:nvPr/>
        </p:nvPicPr>
        <p:blipFill>
          <a:blip r:embed="rId4" cstate="print"/>
          <a:srcRect l="5556" r="1" b="4166"/>
          <a:stretch>
            <a:fillRect/>
          </a:stretch>
        </p:blipFill>
        <p:spPr bwMode="auto">
          <a:xfrm>
            <a:off x="4873486" y="4800600"/>
            <a:ext cx="1070113" cy="1447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635000" h="635000"/>
          </a:sp3d>
        </p:spPr>
      </p:pic>
      <p:sp>
        <p:nvSpPr>
          <p:cNvPr id="23" name="Rounded Rectangle 22"/>
          <p:cNvSpPr/>
          <p:nvPr/>
        </p:nvSpPr>
        <p:spPr bwMode="auto">
          <a:xfrm>
            <a:off x="5943600" y="5334000"/>
            <a:ext cx="1828800" cy="377687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What Goes Last?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517914" y="5334000"/>
            <a:ext cx="1828800" cy="377687"/>
          </a:xfrm>
          <a:prstGeom prst="round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What Goes First?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7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524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0" h="381000"/>
            <a:bevelB w="381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Framework</a:t>
            </a:r>
            <a:endParaRPr lang="en-US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The 80/20 Rule Revisited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23200" y="3962400"/>
            <a:ext cx="1587500" cy="1905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cxnSp>
        <p:nvCxnSpPr>
          <p:cNvPr id="6" name="Straight Connector 5"/>
          <p:cNvCxnSpPr/>
          <p:nvPr/>
        </p:nvCxnSpPr>
        <p:spPr bwMode="auto">
          <a:xfrm>
            <a:off x="533400" y="2743200"/>
            <a:ext cx="830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609600" y="3276600"/>
            <a:ext cx="3810000" cy="609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Goals</a:t>
            </a:r>
            <a:r>
              <a:rPr kumimoji="0" lang="en-US" sz="1100" b="1" i="0" u="none" strike="noStrike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</a:t>
            </a:r>
            <a:r>
              <a:rPr kumimoji="0" lang="en-US" sz="11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– Within the Framework of the Mission, Vision and Values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09600" y="4038600"/>
            <a:ext cx="3810000" cy="609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Tasks</a:t>
            </a:r>
            <a:r>
              <a:rPr kumimoji="0" lang="en-US" sz="1100" b="1" i="0" u="none" strike="noStrike" normalizeH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</a:t>
            </a:r>
            <a:r>
              <a:rPr kumimoji="0" lang="en-US" sz="1100" b="1" i="0" u="none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– Structured Efficiently, To achieve those Goals</a:t>
            </a:r>
            <a:endParaRPr kumimoji="0" lang="en-US" sz="11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09600" y="4800600"/>
            <a:ext cx="3810000" cy="609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Category</a:t>
            </a:r>
            <a:r>
              <a:rPr kumimoji="0" lang="en-US" sz="1100" b="1" i="0" u="none" strike="noStrike" spc="50" normalizeH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</a:rPr>
              <a:t> </a:t>
            </a:r>
            <a:r>
              <a:rPr kumimoji="0" lang="en-US" sz="1100" b="1" i="0" u="none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– Categorize tasks as Dependent, Independent or Interdependent</a:t>
            </a:r>
            <a:endParaRPr kumimoji="0" lang="en-US" sz="11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9600" y="5562600"/>
            <a:ext cx="3810000" cy="609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 prstMaterial="dkEdge">
            <a:bevelT w="254000" h="635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Time Restriction</a:t>
            </a:r>
            <a:r>
              <a:rPr kumimoji="0" lang="en-US" sz="11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</a:t>
            </a:r>
            <a:r>
              <a:rPr kumimoji="0" lang="en-US" sz="1100" b="1" i="0" u="none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– The Tasks are all Restrained by limited Time</a:t>
            </a:r>
            <a:endParaRPr kumimoji="0" lang="en-US" sz="11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2857500" y="4457700"/>
            <a:ext cx="3429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Oval 14"/>
          <p:cNvSpPr>
            <a:spLocks/>
          </p:cNvSpPr>
          <p:nvPr/>
        </p:nvSpPr>
        <p:spPr bwMode="auto">
          <a:xfrm>
            <a:off x="5272807" y="3276600"/>
            <a:ext cx="3048000" cy="304495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lgDash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31531" y="3733800"/>
            <a:ext cx="2130552" cy="2133600"/>
          </a:xfrm>
          <a:prstGeom prst="ellipse">
            <a:avLst/>
          </a:prstGeom>
          <a:solidFill>
            <a:schemeClr val="bg1">
              <a:alpha val="13000"/>
            </a:schemeClr>
          </a:solidFill>
          <a:ln w="6350" cap="flat" cmpd="dbl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25307" y="4191000"/>
            <a:ext cx="1143000" cy="1143000"/>
          </a:xfrm>
          <a:prstGeom prst="ellipse">
            <a:avLst/>
          </a:prstGeom>
          <a:solidFill>
            <a:schemeClr val="bg1">
              <a:alpha val="22000"/>
            </a:schemeClr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9" name="Picture 18" descr="rb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3607" y="5562600"/>
            <a:ext cx="792015" cy="490370"/>
          </a:xfrm>
          <a:prstGeom prst="rect">
            <a:avLst/>
          </a:prstGeom>
        </p:spPr>
      </p:pic>
      <p:pic>
        <p:nvPicPr>
          <p:cNvPr id="20" name="Picture 19" descr="eidtasks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1047" y="5539065"/>
            <a:ext cx="731520" cy="493776"/>
          </a:xfrm>
          <a:prstGeom prst="rect">
            <a:avLst/>
          </a:prstGeom>
        </p:spPr>
      </p:pic>
      <p:pic>
        <p:nvPicPr>
          <p:cNvPr id="21" name="Picture 20" descr="ed task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8807" y="4514942"/>
            <a:ext cx="731422" cy="495117"/>
          </a:xfrm>
          <a:prstGeom prst="rect">
            <a:avLst/>
          </a:prstGeom>
        </p:spPr>
      </p:pic>
      <p:pic>
        <p:nvPicPr>
          <p:cNvPr id="23" name="Picture 22" descr="smgoa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7002" y="4495800"/>
            <a:ext cx="839610" cy="533400"/>
          </a:xfrm>
          <a:prstGeom prst="rect">
            <a:avLst/>
          </a:prstGeom>
        </p:spPr>
      </p:pic>
      <p:pic>
        <p:nvPicPr>
          <p:cNvPr id="26" name="Picture 25" descr="rb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8007" y="3505200"/>
            <a:ext cx="792015" cy="490370"/>
          </a:xfrm>
          <a:prstGeom prst="rect">
            <a:avLst/>
          </a:prstGeom>
        </p:spPr>
      </p:pic>
      <p:pic>
        <p:nvPicPr>
          <p:cNvPr id="27" name="Picture 26" descr="rb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8007" y="5562600"/>
            <a:ext cx="792015" cy="490370"/>
          </a:xfrm>
          <a:prstGeom prst="rect">
            <a:avLst/>
          </a:prstGeom>
        </p:spPr>
      </p:pic>
      <p:pic>
        <p:nvPicPr>
          <p:cNvPr id="28" name="Picture 27" descr="rb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6248400"/>
            <a:ext cx="792015" cy="490370"/>
          </a:xfrm>
          <a:prstGeom prst="rect">
            <a:avLst/>
          </a:prstGeom>
        </p:spPr>
      </p:pic>
      <p:pic>
        <p:nvPicPr>
          <p:cNvPr id="29" name="Picture 28" descr="rb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895600"/>
            <a:ext cx="792015" cy="490370"/>
          </a:xfrm>
          <a:prstGeom prst="rect">
            <a:avLst/>
          </a:prstGeom>
        </p:spPr>
      </p:pic>
      <p:pic>
        <p:nvPicPr>
          <p:cNvPr id="30" name="Picture 29" descr="rb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3607" y="3505200"/>
            <a:ext cx="792015" cy="49037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 bwMode="auto">
          <a:xfrm>
            <a:off x="6377707" y="4038600"/>
            <a:ext cx="838200" cy="367873"/>
          </a:xfrm>
          <a:prstGeom prst="ellipse">
            <a:avLst/>
          </a:prstGeom>
          <a:solidFill>
            <a:schemeClr val="bg1">
              <a:lumMod val="50000"/>
              <a:lumOff val="50000"/>
              <a:alpha val="18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Goals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5431193" y="5084449"/>
            <a:ext cx="833326" cy="367873"/>
          </a:xfrm>
          <a:prstGeom prst="ellipse">
            <a:avLst/>
          </a:prstGeom>
          <a:solidFill>
            <a:schemeClr val="bg1">
              <a:lumMod val="50000"/>
              <a:lumOff val="50000"/>
              <a:alpha val="18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Tasks</a:t>
            </a:r>
          </a:p>
        </p:txBody>
      </p:sp>
      <p:pic>
        <p:nvPicPr>
          <p:cNvPr id="24" name="Picture 23" descr="ed task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1096" y="3502827"/>
            <a:ext cx="731422" cy="495117"/>
          </a:xfrm>
          <a:prstGeom prst="rect">
            <a:avLst/>
          </a:prstGeom>
        </p:spPr>
      </p:pic>
      <p:pic>
        <p:nvPicPr>
          <p:cNvPr id="22" name="Picture 21" descr="eitasks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49007" y="4495800"/>
            <a:ext cx="731520" cy="493776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 bwMode="auto">
          <a:xfrm>
            <a:off x="7254007" y="3237384"/>
            <a:ext cx="762000" cy="367873"/>
          </a:xfrm>
          <a:prstGeom prst="ellipse">
            <a:avLst/>
          </a:prstGeom>
          <a:solidFill>
            <a:schemeClr val="bg1">
              <a:lumMod val="50000"/>
              <a:lumOff val="50000"/>
              <a:alpha val="18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normalizeH="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Time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228600" y="990600"/>
            <a:ext cx="1676400" cy="16002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1016000" h="1016000"/>
            <a:bevelB w="1016000" h="1016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Summing it up.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TP030003300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tx1">
                <a:shade val="67500"/>
                <a:satMod val="115000"/>
              </a:schemeClr>
            </a:gs>
            <a:gs pos="100000">
              <a:schemeClr val="tx1"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scene3d>
          <a:camera prst="orthographicFront"/>
          <a:lightRig rig="threePt" dir="t"/>
        </a:scene3d>
        <a:sp3d>
          <a:bevelT w="10160000" h="762000"/>
        </a:sp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100" b="1" i="0" u="none" strike="noStrike" normalizeH="0" baseline="0" dirty="0" smtClean="0">
            <a:solidFill>
              <a:schemeClr val="accent2"/>
            </a:solidFill>
            <a:latin typeface="Tahoma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4EAE0CBB-8AB7-4EEE-BB9A-C8023EBAF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FAD96C-EBF0-4F56-B7B1-239D737421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06F264-FD1A-43EB-8179-6874FF9C7B9D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TP030003300</Template>
  <TotalTime>2349</TotalTime>
  <Words>1024</Words>
  <Application>Microsoft Office PowerPoint</Application>
  <PresentationFormat>On-screen Show (4:3)</PresentationFormat>
  <Paragraphs>427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TP030003300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LRRC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User</dc:creator>
  <cp:keywords/>
  <dc:description/>
  <cp:lastModifiedBy>User</cp:lastModifiedBy>
  <cp:revision>591</cp:revision>
  <dcterms:created xsi:type="dcterms:W3CDTF">2010-11-16T17:04:42Z</dcterms:created>
  <dcterms:modified xsi:type="dcterms:W3CDTF">2010-11-23T21:31:22Z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TC300033009990</vt:lpwstr>
  </property>
</Properties>
</file>